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54" r:id="rId1"/>
    <p:sldMasterId id="2147483655" r:id="rId2"/>
  </p:sldMasterIdLst>
  <p:notesMasterIdLst>
    <p:notesMasterId r:id="rId34"/>
  </p:notesMasterIdLst>
  <p:sldIdLst>
    <p:sldId id="256" r:id="rId3"/>
    <p:sldId id="260" r:id="rId4"/>
    <p:sldId id="261" r:id="rId5"/>
    <p:sldId id="262" r:id="rId6"/>
    <p:sldId id="263" r:id="rId7"/>
    <p:sldId id="273" r:id="rId8"/>
    <p:sldId id="274" r:id="rId9"/>
    <p:sldId id="275" r:id="rId10"/>
    <p:sldId id="264" r:id="rId11"/>
    <p:sldId id="271" r:id="rId12"/>
    <p:sldId id="270" r:id="rId13"/>
    <p:sldId id="265" r:id="rId14"/>
    <p:sldId id="276" r:id="rId15"/>
    <p:sldId id="277" r:id="rId16"/>
    <p:sldId id="278" r:id="rId17"/>
    <p:sldId id="279" r:id="rId18"/>
    <p:sldId id="280" r:id="rId19"/>
    <p:sldId id="281" r:id="rId20"/>
    <p:sldId id="282" r:id="rId21"/>
    <p:sldId id="283" r:id="rId22"/>
    <p:sldId id="284" r:id="rId23"/>
    <p:sldId id="267" r:id="rId24"/>
    <p:sldId id="268" r:id="rId25"/>
    <p:sldId id="269" r:id="rId26"/>
    <p:sldId id="272" r:id="rId27"/>
    <p:sldId id="266" r:id="rId28"/>
    <p:sldId id="286" r:id="rId29"/>
    <p:sldId id="285" r:id="rId30"/>
    <p:sldId id="287" r:id="rId31"/>
    <p:sldId id="288" r:id="rId32"/>
    <p:sldId id="289" r:id="rId33"/>
  </p:sldIdLst>
  <p:sldSz cx="10085388" cy="7562850"/>
  <p:notesSz cx="68580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2">
          <p15:clr>
            <a:srgbClr val="A4A3A4"/>
          </p15:clr>
        </p15:guide>
        <p15:guide id="2" pos="31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40" y="60"/>
      </p:cViewPr>
      <p:guideLst>
        <p:guide orient="horz" pos="2382"/>
        <p:guide pos="317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body" idx="1"/>
          </p:nvPr>
        </p:nvSpPr>
        <p:spPr>
          <a:xfrm>
            <a:off x="598487" y="4418012"/>
            <a:ext cx="5610224" cy="4586287"/>
          </a:xfrm>
          <a:prstGeom prst="rect">
            <a:avLst/>
          </a:prstGeom>
          <a:noFill/>
          <a:ln>
            <a:noFill/>
          </a:ln>
        </p:spPr>
        <p:txBody>
          <a:bodyPr lIns="91425" tIns="91425" rIns="91425" bIns="91425" anchor="t" anchorCtr="0"/>
          <a:lstStyle>
            <a:lvl1pPr marL="187170" marR="0" indent="-117319" algn="l" rtl="0">
              <a:spcBef>
                <a:spcPts val="1100"/>
              </a:spcBef>
              <a:spcAft>
                <a:spcPts val="0"/>
              </a:spcAft>
              <a:buClr>
                <a:schemeClr val="dk1"/>
              </a:buClr>
              <a:buFont typeface="Noto Symbol"/>
              <a:buChar char="▪"/>
              <a:defRPr/>
            </a:lvl1pPr>
            <a:lvl2pPr marL="360971" marR="0" indent="-113320" algn="l" rtl="0">
              <a:lnSpc>
                <a:spcPct val="85000"/>
              </a:lnSpc>
              <a:spcBef>
                <a:spcPts val="495"/>
              </a:spcBef>
              <a:spcAft>
                <a:spcPts val="0"/>
              </a:spcAft>
              <a:buClr>
                <a:schemeClr val="dk1"/>
              </a:buClr>
              <a:buFont typeface="Arial"/>
              <a:buChar char="–"/>
              <a:defRPr/>
            </a:lvl2pPr>
            <a:lvl3pPr marL="548141" marR="0" indent="-192541" algn="l" rtl="0">
              <a:lnSpc>
                <a:spcPct val="85000"/>
              </a:lnSpc>
              <a:spcBef>
                <a:spcPts val="495"/>
              </a:spcBef>
              <a:spcAft>
                <a:spcPts val="0"/>
              </a:spcAft>
              <a:defRPr/>
            </a:lvl3pPr>
            <a:lvl4pPr marL="721942" marR="0" indent="-175841" algn="l" rtl="0">
              <a:lnSpc>
                <a:spcPct val="85000"/>
              </a:lnSpc>
              <a:spcBef>
                <a:spcPts val="495"/>
              </a:spcBef>
              <a:spcAft>
                <a:spcPts val="0"/>
              </a:spcAft>
              <a:defRPr/>
            </a:lvl4pPr>
            <a:lvl5pPr marL="1925178" marR="0" indent="-7478" algn="l" rtl="0">
              <a:spcBef>
                <a:spcPts val="390"/>
              </a:spcBef>
              <a:spcAft>
                <a:spcPts val="0"/>
              </a:spcAft>
              <a:defRPr/>
            </a:lvl5pPr>
            <a:lvl6pPr marL="2406472" marR="0" indent="-6171" algn="l" rtl="0">
              <a:spcBef>
                <a:spcPts val="0"/>
              </a:spcBef>
              <a:defRPr/>
            </a:lvl6pPr>
            <a:lvl7pPr marL="2887767" marR="0" indent="-4866" algn="l" rtl="0">
              <a:spcBef>
                <a:spcPts val="0"/>
              </a:spcBef>
              <a:defRPr/>
            </a:lvl7pPr>
            <a:lvl8pPr marL="3369061" marR="0" indent="-3561" algn="l" rtl="0">
              <a:spcBef>
                <a:spcPts val="0"/>
              </a:spcBef>
              <a:defRPr/>
            </a:lvl8pPr>
            <a:lvl9pPr marL="3850356" marR="0" indent="-2256" algn="l" rtl="0">
              <a:spcBef>
                <a:spcPts val="0"/>
              </a:spcBef>
              <a:defRPr/>
            </a:lvl9pPr>
          </a:lstStyle>
          <a:p>
            <a:endParaRPr/>
          </a:p>
        </p:txBody>
      </p:sp>
      <p:sp>
        <p:nvSpPr>
          <p:cNvPr id="3" name="Shape 3"/>
          <p:cNvSpPr>
            <a:spLocks noGrp="1" noRot="1" noChangeAspect="1"/>
          </p:cNvSpPr>
          <p:nvPr>
            <p:ph type="sldImg" idx="2"/>
          </p:nvPr>
        </p:nvSpPr>
        <p:spPr>
          <a:xfrm>
            <a:off x="763587" y="214312"/>
            <a:ext cx="5284787" cy="39623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a:headEnd type="none" w="med" len="med"/>
            <a:tailEnd type="none" w="med" len="med"/>
          </a:ln>
        </p:spPr>
      </p:sp>
      <p:sp>
        <p:nvSpPr>
          <p:cNvPr id="4" name="Shape 4"/>
          <p:cNvSpPr txBox="1">
            <a:spLocks noGrp="1"/>
          </p:cNvSpPr>
          <p:nvPr>
            <p:ph type="sldNum" idx="12"/>
          </p:nvPr>
        </p:nvSpPr>
        <p:spPr>
          <a:xfrm>
            <a:off x="6586538" y="9120188"/>
            <a:ext cx="225425" cy="138112"/>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fld id="{00000000-1234-1234-1234-123412341234}" type="slidenum">
              <a:rPr lang="en-GB" sz="8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a:t>
            </a:fld>
            <a:endParaRPr lang="en-GB" sz="800" b="0" i="0" u="none" strike="noStrike" cap="none" baseline="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598487" y="4418012"/>
            <a:ext cx="5610224" cy="4586287"/>
          </a:xfrm>
          <a:prstGeom prst="rect">
            <a:avLst/>
          </a:prstGeom>
        </p:spPr>
        <p:txBody>
          <a:bodyPr lIns="91425" tIns="91425" rIns="91425" bIns="91425" anchor="t" anchorCtr="0">
            <a:noAutofit/>
          </a:bodyPr>
          <a:lstStyle/>
          <a:p>
            <a:pPr>
              <a:spcBef>
                <a:spcPts val="0"/>
              </a:spcBef>
              <a:buNone/>
            </a:pPr>
            <a:endParaRPr/>
          </a:p>
        </p:txBody>
      </p:sp>
      <p:sp>
        <p:nvSpPr>
          <p:cNvPr id="32" name="Shape 32"/>
          <p:cNvSpPr>
            <a:spLocks noGrp="1" noRot="1" noChangeAspect="1"/>
          </p:cNvSpPr>
          <p:nvPr>
            <p:ph type="sldImg" idx="2"/>
          </p:nvPr>
        </p:nvSpPr>
        <p:spPr>
          <a:xfrm>
            <a:off x="763588" y="214313"/>
            <a:ext cx="5284787" cy="39624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763588" y="214313"/>
            <a:ext cx="5284787" cy="39624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a:headEnd type="none" w="med" len="med"/>
            <a:tailEnd type="none" w="med" len="med"/>
          </a:ln>
        </p:spPr>
      </p:sp>
      <p:sp>
        <p:nvSpPr>
          <p:cNvPr id="55" name="Shape 55"/>
          <p:cNvSpPr txBox="1">
            <a:spLocks noGrp="1"/>
          </p:cNvSpPr>
          <p:nvPr>
            <p:ph type="body" idx="1"/>
          </p:nvPr>
        </p:nvSpPr>
        <p:spPr>
          <a:xfrm>
            <a:off x="598487" y="4418012"/>
            <a:ext cx="5610224" cy="4586287"/>
          </a:xfrm>
          <a:prstGeom prst="rect">
            <a:avLst/>
          </a:prstGeom>
          <a:noFill/>
          <a:ln>
            <a:noFill/>
          </a:ln>
        </p:spPr>
        <p:txBody>
          <a:bodyPr lIns="91375" tIns="44875" rIns="91375" bIns="44875" anchor="t" anchorCtr="0">
            <a:noAutofit/>
          </a:bodyPr>
          <a:lstStyle/>
          <a:p>
            <a:pPr marL="0" marR="0" lvl="0" indent="0" algn="l" rtl="0">
              <a:spcBef>
                <a:spcPts val="0"/>
              </a:spcBef>
              <a:spcAft>
                <a:spcPts val="0"/>
              </a:spcAft>
              <a:buClr>
                <a:schemeClr val="dk1"/>
              </a:buClr>
              <a:buFont typeface="Noto Symbol"/>
              <a:buNone/>
            </a:pPr>
            <a:endParaRPr sz="1100" b="0" i="0" u="none" strike="noStrike" cap="none" baseline="0">
              <a:solidFill>
                <a:schemeClr val="dk1"/>
              </a:solidFill>
              <a:latin typeface="Arial"/>
              <a:ea typeface="Arial"/>
              <a:cs typeface="Arial"/>
              <a:sym typeface="Arial"/>
            </a:endParaRPr>
          </a:p>
        </p:txBody>
      </p:sp>
      <p:sp>
        <p:nvSpPr>
          <p:cNvPr id="56" name="Shape 56"/>
          <p:cNvSpPr txBox="1">
            <a:spLocks noGrp="1"/>
          </p:cNvSpPr>
          <p:nvPr>
            <p:ph type="sldNum" idx="12"/>
          </p:nvPr>
        </p:nvSpPr>
        <p:spPr>
          <a:xfrm>
            <a:off x="6586538" y="9120188"/>
            <a:ext cx="225425" cy="138112"/>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fld id="{00000000-1234-1234-1234-123412341234}" type="slidenum">
              <a:rPr lang="en-GB" sz="8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1</a:t>
            </a:fld>
            <a:endParaRPr lang="en-GB" sz="8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txBox="1">
            <a:spLocks noGrp="1"/>
          </p:cNvSpPr>
          <p:nvPr>
            <p:ph type="body" idx="1"/>
          </p:nvPr>
        </p:nvSpPr>
        <p:spPr>
          <a:xfrm>
            <a:off x="598487" y="4418012"/>
            <a:ext cx="5610224" cy="4586287"/>
          </a:xfrm>
          <a:prstGeom prst="rect">
            <a:avLst/>
          </a:prstGeom>
        </p:spPr>
        <p:txBody>
          <a:bodyPr lIns="91425" tIns="91425" rIns="91425" bIns="91425" anchor="t" anchorCtr="0">
            <a:noAutofit/>
          </a:bodyPr>
          <a:lstStyle/>
          <a:p>
            <a:pPr>
              <a:spcBef>
                <a:spcPts val="0"/>
              </a:spcBef>
              <a:buNone/>
            </a:pPr>
            <a:endParaRPr/>
          </a:p>
        </p:txBody>
      </p:sp>
      <p:sp>
        <p:nvSpPr>
          <p:cNvPr id="62" name="Shape 62"/>
          <p:cNvSpPr>
            <a:spLocks noGrp="1" noRot="1" noChangeAspect="1"/>
          </p:cNvSpPr>
          <p:nvPr>
            <p:ph type="sldImg" idx="2"/>
          </p:nvPr>
        </p:nvSpPr>
        <p:spPr>
          <a:xfrm>
            <a:off x="763588" y="214313"/>
            <a:ext cx="5284787" cy="39624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598487" y="4418012"/>
            <a:ext cx="5610224" cy="4586287"/>
          </a:xfrm>
          <a:prstGeom prst="rect">
            <a:avLst/>
          </a:prstGeom>
        </p:spPr>
        <p:txBody>
          <a:bodyPr lIns="91425" tIns="91425" rIns="91425" bIns="91425" anchor="t" anchorCtr="0">
            <a:noAutofit/>
          </a:bodyPr>
          <a:lstStyle/>
          <a:p>
            <a:pPr>
              <a:spcBef>
                <a:spcPts val="0"/>
              </a:spcBef>
              <a:buNone/>
            </a:pPr>
            <a:endParaRPr/>
          </a:p>
        </p:txBody>
      </p:sp>
      <p:sp>
        <p:nvSpPr>
          <p:cNvPr id="68" name="Shape 68"/>
          <p:cNvSpPr>
            <a:spLocks noGrp="1" noRot="1" noChangeAspect="1"/>
          </p:cNvSpPr>
          <p:nvPr>
            <p:ph type="sldImg" idx="2"/>
          </p:nvPr>
        </p:nvSpPr>
        <p:spPr>
          <a:xfrm>
            <a:off x="763588" y="214313"/>
            <a:ext cx="5284787" cy="39624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763588" y="214313"/>
            <a:ext cx="5284787" cy="39624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4" name="Shape 74"/>
          <p:cNvSpPr txBox="1">
            <a:spLocks noGrp="1"/>
          </p:cNvSpPr>
          <p:nvPr>
            <p:ph type="body" idx="1"/>
          </p:nvPr>
        </p:nvSpPr>
        <p:spPr>
          <a:xfrm>
            <a:off x="598487" y="4418012"/>
            <a:ext cx="5610224" cy="4586287"/>
          </a:xfrm>
          <a:prstGeom prst="rect">
            <a:avLst/>
          </a:prstGeom>
          <a:noFill/>
          <a:ln>
            <a:noFill/>
          </a:ln>
        </p:spPr>
        <p:txBody>
          <a:bodyPr lIns="91375" tIns="44875" rIns="91375" bIns="44875" anchor="t" anchorCtr="0">
            <a:noAutofit/>
          </a:bodyPr>
          <a:lstStyle/>
          <a:p>
            <a:pPr marL="187170" marR="0" lvl="0" indent="-187170" algn="l" rtl="0">
              <a:spcBef>
                <a:spcPts val="0"/>
              </a:spcBef>
              <a:spcAft>
                <a:spcPts val="0"/>
              </a:spcAft>
              <a:buClr>
                <a:schemeClr val="dk1"/>
              </a:buClr>
              <a:buSzPct val="100000"/>
              <a:buFont typeface="Noto Symbol"/>
              <a:buChar char="▪"/>
            </a:pPr>
            <a:r>
              <a:rPr lang="en-GB" sz="1100" b="0" i="0" u="none" strike="noStrike" cap="none" baseline="0">
                <a:solidFill>
                  <a:schemeClr val="dk1"/>
                </a:solidFill>
                <a:latin typeface="Arial"/>
                <a:ea typeface="Arial"/>
                <a:cs typeface="Arial"/>
                <a:sym typeface="Arial"/>
              </a:rPr>
              <a:t>Use subject guide here page 92 to review recent examples of strong questions from student investigations and also looking at the six key concepts for the history course, causation, consequence, continuity, change, significance and perspectives and how these could be good starting points for an investigation</a:t>
            </a:r>
          </a:p>
          <a:p>
            <a:pPr marL="187170" marR="0" lvl="0" indent="-187170" algn="l" rtl="0">
              <a:spcBef>
                <a:spcPts val="1100"/>
              </a:spcBef>
              <a:spcAft>
                <a:spcPts val="0"/>
              </a:spcAft>
              <a:buClr>
                <a:schemeClr val="dk1"/>
              </a:buClr>
              <a:buSzPct val="100000"/>
              <a:buFont typeface="Noto Symbol"/>
              <a:buChar char="▪"/>
            </a:pPr>
            <a:r>
              <a:rPr lang="en-GB" sz="1100" b="0" i="0" u="none" strike="noStrike" cap="none" baseline="0">
                <a:solidFill>
                  <a:schemeClr val="dk1"/>
                </a:solidFill>
                <a:latin typeface="Arial"/>
                <a:ea typeface="Arial"/>
                <a:cs typeface="Arial"/>
                <a:sym typeface="Arial"/>
              </a:rPr>
              <a:t>Refer back to the importance of a narrowly focused research question in the extended essay – same applies here</a:t>
            </a:r>
          </a:p>
          <a:p>
            <a:pPr marL="187170" marR="0" lvl="0" indent="-187170" algn="l" rtl="0">
              <a:spcBef>
                <a:spcPts val="1100"/>
              </a:spcBef>
              <a:spcAft>
                <a:spcPts val="0"/>
              </a:spcAft>
              <a:buClr>
                <a:schemeClr val="dk1"/>
              </a:buClr>
              <a:buSzPct val="100000"/>
              <a:buFont typeface="Noto Symbol"/>
              <a:buChar char="▪"/>
            </a:pPr>
            <a:r>
              <a:rPr lang="en-GB" sz="1100" b="0" i="0" u="none" strike="noStrike" cap="none" baseline="0">
                <a:solidFill>
                  <a:schemeClr val="dk1"/>
                </a:solidFill>
                <a:latin typeface="Arial"/>
                <a:ea typeface="Arial"/>
                <a:cs typeface="Arial"/>
                <a:sym typeface="Arial"/>
              </a:rPr>
              <a:t>Comment on word count, importance that the investigation is focused</a:t>
            </a:r>
          </a:p>
          <a:p>
            <a:pPr marL="187170" marR="0" lvl="0" indent="-187170" algn="l" rtl="0">
              <a:spcBef>
                <a:spcPts val="1100"/>
              </a:spcBef>
              <a:spcAft>
                <a:spcPts val="0"/>
              </a:spcAft>
              <a:buClr>
                <a:schemeClr val="dk1"/>
              </a:buClr>
              <a:buSzPct val="100000"/>
              <a:buFont typeface="Noto Symbol"/>
              <a:buChar char="▪"/>
            </a:pPr>
            <a:r>
              <a:rPr lang="en-GB" sz="1100" b="0" i="0" u="none" strike="noStrike" cap="none" baseline="0">
                <a:solidFill>
                  <a:schemeClr val="dk1"/>
                </a:solidFill>
                <a:latin typeface="Arial"/>
                <a:ea typeface="Arial"/>
                <a:cs typeface="Arial"/>
                <a:sym typeface="Arial"/>
              </a:rPr>
              <a:t>Use the rubric here to highlight what must be done</a:t>
            </a:r>
          </a:p>
        </p:txBody>
      </p:sp>
      <p:sp>
        <p:nvSpPr>
          <p:cNvPr id="75" name="Shape 75"/>
          <p:cNvSpPr txBox="1">
            <a:spLocks noGrp="1"/>
          </p:cNvSpPr>
          <p:nvPr>
            <p:ph type="sldNum" idx="12"/>
          </p:nvPr>
        </p:nvSpPr>
        <p:spPr>
          <a:xfrm>
            <a:off x="6586538" y="9120188"/>
            <a:ext cx="225425" cy="138112"/>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fld id="{00000000-1234-1234-1234-123412341234}" type="slidenum">
              <a:rPr lang="en-GB" sz="8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4</a:t>
            </a:fld>
            <a:endParaRPr lang="en-GB" sz="8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763588" y="214313"/>
            <a:ext cx="5284787" cy="39624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1" name="Shape 81"/>
          <p:cNvSpPr txBox="1">
            <a:spLocks noGrp="1"/>
          </p:cNvSpPr>
          <p:nvPr>
            <p:ph type="body" idx="1"/>
          </p:nvPr>
        </p:nvSpPr>
        <p:spPr>
          <a:xfrm>
            <a:off x="598487" y="4418012"/>
            <a:ext cx="5610224" cy="4586287"/>
          </a:xfrm>
          <a:prstGeom prst="rect">
            <a:avLst/>
          </a:prstGeom>
          <a:noFill/>
          <a:ln>
            <a:noFill/>
          </a:ln>
        </p:spPr>
        <p:txBody>
          <a:bodyPr lIns="91375" tIns="44875" rIns="91375" bIns="44875" anchor="t" anchorCtr="0">
            <a:noAutofit/>
          </a:bodyPr>
          <a:lstStyle/>
          <a:p>
            <a:pPr marL="187170" marR="0" lvl="0" indent="-187170" algn="l" rtl="0">
              <a:spcBef>
                <a:spcPts val="0"/>
              </a:spcBef>
              <a:spcAft>
                <a:spcPts val="0"/>
              </a:spcAft>
              <a:buClr>
                <a:schemeClr val="dk1"/>
              </a:buClr>
              <a:buSzPct val="100000"/>
              <a:buFont typeface="Noto Symbol"/>
              <a:buChar char="▪"/>
            </a:pPr>
            <a:r>
              <a:rPr lang="en-GB" sz="1100" b="0" i="0" u="none" strike="noStrike" cap="none" baseline="0">
                <a:solidFill>
                  <a:schemeClr val="dk1"/>
                </a:solidFill>
                <a:latin typeface="Arial"/>
                <a:ea typeface="Arial"/>
                <a:cs typeface="Arial"/>
                <a:sym typeface="Arial"/>
              </a:rPr>
              <a:t>Use the rubric here to highlight what must be done</a:t>
            </a:r>
          </a:p>
        </p:txBody>
      </p:sp>
      <p:sp>
        <p:nvSpPr>
          <p:cNvPr id="82" name="Shape 82"/>
          <p:cNvSpPr txBox="1">
            <a:spLocks noGrp="1"/>
          </p:cNvSpPr>
          <p:nvPr>
            <p:ph type="sldNum" idx="12"/>
          </p:nvPr>
        </p:nvSpPr>
        <p:spPr>
          <a:xfrm>
            <a:off x="6586538" y="9120188"/>
            <a:ext cx="225425" cy="138112"/>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fld id="{00000000-1234-1234-1234-123412341234}" type="slidenum">
              <a:rPr lang="en-GB" sz="8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8</a:t>
            </a:fld>
            <a:endParaRPr lang="en-GB" sz="8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763588" y="214313"/>
            <a:ext cx="5284787" cy="39624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8" name="Shape 88"/>
          <p:cNvSpPr txBox="1">
            <a:spLocks noGrp="1"/>
          </p:cNvSpPr>
          <p:nvPr>
            <p:ph type="body" idx="1"/>
          </p:nvPr>
        </p:nvSpPr>
        <p:spPr>
          <a:xfrm>
            <a:off x="598487" y="4418012"/>
            <a:ext cx="5610224" cy="4586287"/>
          </a:xfrm>
          <a:prstGeom prst="rect">
            <a:avLst/>
          </a:prstGeom>
          <a:noFill/>
          <a:ln>
            <a:noFill/>
          </a:ln>
        </p:spPr>
        <p:txBody>
          <a:bodyPr lIns="91375" tIns="44875" rIns="91375" bIns="44875" anchor="t" anchorCtr="0">
            <a:noAutofit/>
          </a:bodyPr>
          <a:lstStyle/>
          <a:p>
            <a:pPr marL="187170" marR="0" lvl="0" indent="-187170" algn="l" rtl="0">
              <a:spcBef>
                <a:spcPts val="0"/>
              </a:spcBef>
              <a:spcAft>
                <a:spcPts val="0"/>
              </a:spcAft>
              <a:buClr>
                <a:schemeClr val="dk1"/>
              </a:buClr>
              <a:buSzPct val="100000"/>
              <a:buFont typeface="Noto Symbol"/>
              <a:buChar char="▪"/>
            </a:pPr>
            <a:r>
              <a:rPr lang="en-GB" sz="1100" b="0" i="0" u="none" strike="noStrike" cap="none" baseline="0">
                <a:solidFill>
                  <a:schemeClr val="dk1"/>
                </a:solidFill>
                <a:latin typeface="Arial"/>
                <a:ea typeface="Arial"/>
                <a:cs typeface="Arial"/>
                <a:sym typeface="Arial"/>
              </a:rPr>
              <a:t>Use the rubric here to highlight what must be done</a:t>
            </a:r>
          </a:p>
          <a:p>
            <a:pPr marL="187170" marR="0" lvl="0" indent="-187170" algn="l" rtl="0">
              <a:spcBef>
                <a:spcPts val="1100"/>
              </a:spcBef>
              <a:spcAft>
                <a:spcPts val="0"/>
              </a:spcAft>
              <a:buClr>
                <a:schemeClr val="dk1"/>
              </a:buClr>
              <a:buSzPct val="100000"/>
              <a:buFont typeface="Noto Symbol"/>
              <a:buChar char="▪"/>
            </a:pPr>
            <a:r>
              <a:rPr lang="en-GB" sz="1100" b="0" i="0" u="none" strike="noStrike" cap="none" baseline="0">
                <a:solidFill>
                  <a:schemeClr val="dk1"/>
                </a:solidFill>
                <a:latin typeface="Arial"/>
                <a:ea typeface="Arial"/>
                <a:cs typeface="Arial"/>
                <a:sym typeface="Arial"/>
              </a:rPr>
              <a:t>Have participants look at the examples of discussion questions that may help to encourage reflection from the subject guide page 93</a:t>
            </a:r>
          </a:p>
        </p:txBody>
      </p:sp>
      <p:sp>
        <p:nvSpPr>
          <p:cNvPr id="89" name="Shape 89"/>
          <p:cNvSpPr txBox="1">
            <a:spLocks noGrp="1"/>
          </p:cNvSpPr>
          <p:nvPr>
            <p:ph type="sldNum" idx="12"/>
          </p:nvPr>
        </p:nvSpPr>
        <p:spPr>
          <a:xfrm>
            <a:off x="6586538" y="9120188"/>
            <a:ext cx="225425" cy="138112"/>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fld id="{00000000-1234-1234-1234-123412341234}" type="slidenum">
              <a:rPr lang="en-GB" sz="8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11</a:t>
            </a:fld>
            <a:endParaRPr lang="en-GB" sz="8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763588" y="214313"/>
            <a:ext cx="5284787" cy="39624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4" name="Shape 94"/>
          <p:cNvSpPr txBox="1">
            <a:spLocks noGrp="1"/>
          </p:cNvSpPr>
          <p:nvPr>
            <p:ph type="body" idx="1"/>
          </p:nvPr>
        </p:nvSpPr>
        <p:spPr>
          <a:xfrm>
            <a:off x="598487" y="4418012"/>
            <a:ext cx="5610224" cy="4586287"/>
          </a:xfrm>
          <a:prstGeom prst="rect">
            <a:avLst/>
          </a:prstGeom>
          <a:noFill/>
          <a:ln>
            <a:noFill/>
          </a:ln>
        </p:spPr>
        <p:txBody>
          <a:bodyPr lIns="91375" tIns="44875" rIns="91375" bIns="44875" anchor="t" anchorCtr="0">
            <a:noAutofit/>
          </a:bodyPr>
          <a:lstStyle/>
          <a:p>
            <a:pPr marL="187170" marR="0" lvl="0" indent="-187170" algn="l" rtl="0">
              <a:spcBef>
                <a:spcPts val="0"/>
              </a:spcBef>
              <a:spcAft>
                <a:spcPts val="0"/>
              </a:spcAft>
              <a:buClr>
                <a:schemeClr val="dk1"/>
              </a:buClr>
              <a:buSzPct val="100000"/>
              <a:buFont typeface="Noto Symbol"/>
              <a:buChar char="▪"/>
            </a:pPr>
            <a:r>
              <a:rPr lang="en-GB" sz="1100" b="0" i="0" u="none" strike="noStrike" cap="none" baseline="0">
                <a:solidFill>
                  <a:schemeClr val="dk1"/>
                </a:solidFill>
                <a:latin typeface="Arial"/>
                <a:ea typeface="Arial"/>
                <a:cs typeface="Arial"/>
                <a:sym typeface="Arial"/>
              </a:rPr>
              <a:t>Further guidance can be found in history teacher support material</a:t>
            </a:r>
          </a:p>
        </p:txBody>
      </p:sp>
      <p:sp>
        <p:nvSpPr>
          <p:cNvPr id="95" name="Shape 95"/>
          <p:cNvSpPr txBox="1">
            <a:spLocks noGrp="1"/>
          </p:cNvSpPr>
          <p:nvPr>
            <p:ph type="sldNum" idx="12"/>
          </p:nvPr>
        </p:nvSpPr>
        <p:spPr>
          <a:xfrm>
            <a:off x="6586538" y="9120188"/>
            <a:ext cx="225425" cy="138112"/>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fld id="{00000000-1234-1234-1234-123412341234}" type="slidenum">
              <a:rPr lang="en-GB" sz="8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25</a:t>
            </a:fld>
            <a:endParaRPr lang="en-GB" sz="800" b="0" i="0" u="none" strike="noStrike" cap="none" baseline="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11"/>
        <p:cNvGrpSpPr/>
        <p:nvPr/>
      </p:nvGrpSpPr>
      <p:grpSpPr>
        <a:xfrm>
          <a:off x="0" y="0"/>
          <a:ext cx="0" cy="0"/>
          <a:chOff x="0" y="0"/>
          <a:chExt cx="0" cy="0"/>
        </a:xfrm>
      </p:grpSpPr>
      <p:pic>
        <p:nvPicPr>
          <p:cNvPr id="12" name="Shape 12"/>
          <p:cNvPicPr preferRelativeResize="0"/>
          <p:nvPr/>
        </p:nvPicPr>
        <p:blipFill rotWithShape="1">
          <a:blip r:embed="rId2">
            <a:alphaModFix/>
          </a:blip>
          <a:srcRect/>
          <a:stretch/>
        </p:blipFill>
        <p:spPr>
          <a:xfrm>
            <a:off x="-15117" y="-15117"/>
            <a:ext cx="10115999" cy="7596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4269" y="1764666"/>
            <a:ext cx="4454380" cy="4991131"/>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26739" y="1764666"/>
            <a:ext cx="4454380" cy="4991131"/>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96B3A8-1ED4-44C8-BBD3-572137F06E87}" type="datetimeFigureOut">
              <a:rPr lang="en-US" smtClean="0">
                <a:solidFill>
                  <a:prstClr val="black">
                    <a:tint val="75000"/>
                  </a:prstClr>
                </a:solidFill>
              </a:rPr>
              <a:pPr/>
              <a:t>11/28/2017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383536-EB45-41A7-97C8-5C36693301C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269" y="1692889"/>
            <a:ext cx="4456131" cy="705515"/>
          </a:xfrm>
        </p:spPr>
        <p:txBody>
          <a:bodyPr anchor="b"/>
          <a:lstStyle>
            <a:lvl1pPr marL="0" indent="0">
              <a:buNone/>
              <a:defRPr sz="2600" b="1"/>
            </a:lvl1pPr>
            <a:lvl2pPr marL="504200" indent="0">
              <a:buNone/>
              <a:defRPr sz="2200" b="1"/>
            </a:lvl2pPr>
            <a:lvl3pPr marL="1008400" indent="0">
              <a:buNone/>
              <a:defRPr sz="2000" b="1"/>
            </a:lvl3pPr>
            <a:lvl4pPr marL="1512600" indent="0">
              <a:buNone/>
              <a:defRPr sz="1800" b="1"/>
            </a:lvl4pPr>
            <a:lvl5pPr marL="2016801" indent="0">
              <a:buNone/>
              <a:defRPr sz="1800" b="1"/>
            </a:lvl5pPr>
            <a:lvl6pPr marL="2521001" indent="0">
              <a:buNone/>
              <a:defRPr sz="1800" b="1"/>
            </a:lvl6pPr>
            <a:lvl7pPr marL="3025201" indent="0">
              <a:buNone/>
              <a:defRPr sz="1800" b="1"/>
            </a:lvl7pPr>
            <a:lvl8pPr marL="3529401" indent="0">
              <a:buNone/>
              <a:defRPr sz="1800" b="1"/>
            </a:lvl8pPr>
            <a:lvl9pPr marL="4033601" indent="0">
              <a:buNone/>
              <a:defRPr sz="1800" b="1"/>
            </a:lvl9pPr>
          </a:lstStyle>
          <a:p>
            <a:pPr lvl="0"/>
            <a:r>
              <a:rPr lang="en-US"/>
              <a:t>Click to edit Master text styles</a:t>
            </a:r>
          </a:p>
        </p:txBody>
      </p:sp>
      <p:sp>
        <p:nvSpPr>
          <p:cNvPr id="4" name="Content Placeholder 3"/>
          <p:cNvSpPr>
            <a:spLocks noGrp="1"/>
          </p:cNvSpPr>
          <p:nvPr>
            <p:ph sz="half" idx="2"/>
          </p:nvPr>
        </p:nvSpPr>
        <p:spPr>
          <a:xfrm>
            <a:off x="504269" y="2398404"/>
            <a:ext cx="4456131" cy="435739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3237" y="1692889"/>
            <a:ext cx="4457882" cy="705515"/>
          </a:xfrm>
        </p:spPr>
        <p:txBody>
          <a:bodyPr anchor="b"/>
          <a:lstStyle>
            <a:lvl1pPr marL="0" indent="0">
              <a:buNone/>
              <a:defRPr sz="2600" b="1"/>
            </a:lvl1pPr>
            <a:lvl2pPr marL="504200" indent="0">
              <a:buNone/>
              <a:defRPr sz="2200" b="1"/>
            </a:lvl2pPr>
            <a:lvl3pPr marL="1008400" indent="0">
              <a:buNone/>
              <a:defRPr sz="2000" b="1"/>
            </a:lvl3pPr>
            <a:lvl4pPr marL="1512600" indent="0">
              <a:buNone/>
              <a:defRPr sz="1800" b="1"/>
            </a:lvl4pPr>
            <a:lvl5pPr marL="2016801" indent="0">
              <a:buNone/>
              <a:defRPr sz="1800" b="1"/>
            </a:lvl5pPr>
            <a:lvl6pPr marL="2521001" indent="0">
              <a:buNone/>
              <a:defRPr sz="1800" b="1"/>
            </a:lvl6pPr>
            <a:lvl7pPr marL="3025201" indent="0">
              <a:buNone/>
              <a:defRPr sz="1800" b="1"/>
            </a:lvl7pPr>
            <a:lvl8pPr marL="3529401" indent="0">
              <a:buNone/>
              <a:defRPr sz="1800" b="1"/>
            </a:lvl8pPr>
            <a:lvl9pPr marL="4033601"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23237" y="2398404"/>
            <a:ext cx="4457882" cy="435739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96B3A8-1ED4-44C8-BBD3-572137F06E87}" type="datetimeFigureOut">
              <a:rPr lang="en-US" smtClean="0">
                <a:solidFill>
                  <a:prstClr val="black">
                    <a:tint val="75000"/>
                  </a:prstClr>
                </a:solidFill>
              </a:rPr>
              <a:pPr/>
              <a:t>11/28/2017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A383536-EB45-41A7-97C8-5C36693301C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96B3A8-1ED4-44C8-BBD3-572137F06E87}" type="datetimeFigureOut">
              <a:rPr lang="en-US" smtClean="0">
                <a:solidFill>
                  <a:prstClr val="black">
                    <a:tint val="75000"/>
                  </a:prstClr>
                </a:solidFill>
              </a:rPr>
              <a:pPr/>
              <a:t>11/28/2017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A383536-EB45-41A7-97C8-5C36693301C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6B3A8-1ED4-44C8-BBD3-572137F06E87}" type="datetimeFigureOut">
              <a:rPr lang="en-US" smtClean="0">
                <a:solidFill>
                  <a:prstClr val="black">
                    <a:tint val="75000"/>
                  </a:prstClr>
                </a:solidFill>
              </a:rPr>
              <a:pPr/>
              <a:t>11/28/2017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A383536-EB45-41A7-97C8-5C36693301C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270" y="301113"/>
            <a:ext cx="3318023" cy="1281483"/>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43107" y="301114"/>
            <a:ext cx="5638012" cy="645468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270" y="1582597"/>
            <a:ext cx="3318023" cy="5173200"/>
          </a:xfrm>
        </p:spPr>
        <p:txBody>
          <a:bodyPr/>
          <a:lstStyle>
            <a:lvl1pPr marL="0" indent="0">
              <a:buNone/>
              <a:defRPr sz="1500"/>
            </a:lvl1pPr>
            <a:lvl2pPr marL="504200" indent="0">
              <a:buNone/>
              <a:defRPr sz="1300"/>
            </a:lvl2pPr>
            <a:lvl3pPr marL="1008400" indent="0">
              <a:buNone/>
              <a:defRPr sz="1100"/>
            </a:lvl3pPr>
            <a:lvl4pPr marL="1512600" indent="0">
              <a:buNone/>
              <a:defRPr sz="1000"/>
            </a:lvl4pPr>
            <a:lvl5pPr marL="2016801" indent="0">
              <a:buNone/>
              <a:defRPr sz="1000"/>
            </a:lvl5pPr>
            <a:lvl6pPr marL="2521001" indent="0">
              <a:buNone/>
              <a:defRPr sz="1000"/>
            </a:lvl6pPr>
            <a:lvl7pPr marL="3025201" indent="0">
              <a:buNone/>
              <a:defRPr sz="1000"/>
            </a:lvl7pPr>
            <a:lvl8pPr marL="3529401" indent="0">
              <a:buNone/>
              <a:defRPr sz="1000"/>
            </a:lvl8pPr>
            <a:lvl9pPr marL="4033601"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96B3A8-1ED4-44C8-BBD3-572137F06E87}" type="datetimeFigureOut">
              <a:rPr lang="en-US" smtClean="0">
                <a:solidFill>
                  <a:prstClr val="black">
                    <a:tint val="75000"/>
                  </a:prstClr>
                </a:solidFill>
              </a:rPr>
              <a:pPr/>
              <a:t>11/28/2017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383536-EB45-41A7-97C8-5C36693301C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807" y="5293995"/>
            <a:ext cx="6051233" cy="62498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6807" y="675755"/>
            <a:ext cx="6051233" cy="4537710"/>
          </a:xfrm>
        </p:spPr>
        <p:txBody>
          <a:bodyPr/>
          <a:lstStyle>
            <a:lvl1pPr marL="0" indent="0">
              <a:buNone/>
              <a:defRPr sz="3500"/>
            </a:lvl1pPr>
            <a:lvl2pPr marL="504200" indent="0">
              <a:buNone/>
              <a:defRPr sz="3100"/>
            </a:lvl2pPr>
            <a:lvl3pPr marL="1008400" indent="0">
              <a:buNone/>
              <a:defRPr sz="2600"/>
            </a:lvl3pPr>
            <a:lvl4pPr marL="1512600" indent="0">
              <a:buNone/>
              <a:defRPr sz="2200"/>
            </a:lvl4pPr>
            <a:lvl5pPr marL="2016801" indent="0">
              <a:buNone/>
              <a:defRPr sz="2200"/>
            </a:lvl5pPr>
            <a:lvl6pPr marL="2521001" indent="0">
              <a:buNone/>
              <a:defRPr sz="2200"/>
            </a:lvl6pPr>
            <a:lvl7pPr marL="3025201" indent="0">
              <a:buNone/>
              <a:defRPr sz="2200"/>
            </a:lvl7pPr>
            <a:lvl8pPr marL="3529401" indent="0">
              <a:buNone/>
              <a:defRPr sz="2200"/>
            </a:lvl8pPr>
            <a:lvl9pPr marL="4033601" indent="0">
              <a:buNone/>
              <a:defRPr sz="2200"/>
            </a:lvl9pPr>
          </a:lstStyle>
          <a:p>
            <a:endParaRPr lang="en-US"/>
          </a:p>
        </p:txBody>
      </p:sp>
      <p:sp>
        <p:nvSpPr>
          <p:cNvPr id="4" name="Text Placeholder 3"/>
          <p:cNvSpPr>
            <a:spLocks noGrp="1"/>
          </p:cNvSpPr>
          <p:nvPr>
            <p:ph type="body" sz="half" idx="2"/>
          </p:nvPr>
        </p:nvSpPr>
        <p:spPr>
          <a:xfrm>
            <a:off x="1976807" y="5918981"/>
            <a:ext cx="6051233" cy="887584"/>
          </a:xfrm>
        </p:spPr>
        <p:txBody>
          <a:bodyPr/>
          <a:lstStyle>
            <a:lvl1pPr marL="0" indent="0">
              <a:buNone/>
              <a:defRPr sz="1500"/>
            </a:lvl1pPr>
            <a:lvl2pPr marL="504200" indent="0">
              <a:buNone/>
              <a:defRPr sz="1300"/>
            </a:lvl2pPr>
            <a:lvl3pPr marL="1008400" indent="0">
              <a:buNone/>
              <a:defRPr sz="1100"/>
            </a:lvl3pPr>
            <a:lvl4pPr marL="1512600" indent="0">
              <a:buNone/>
              <a:defRPr sz="1000"/>
            </a:lvl4pPr>
            <a:lvl5pPr marL="2016801" indent="0">
              <a:buNone/>
              <a:defRPr sz="1000"/>
            </a:lvl5pPr>
            <a:lvl6pPr marL="2521001" indent="0">
              <a:buNone/>
              <a:defRPr sz="1000"/>
            </a:lvl6pPr>
            <a:lvl7pPr marL="3025201" indent="0">
              <a:buNone/>
              <a:defRPr sz="1000"/>
            </a:lvl7pPr>
            <a:lvl8pPr marL="3529401" indent="0">
              <a:buNone/>
              <a:defRPr sz="1000"/>
            </a:lvl8pPr>
            <a:lvl9pPr marL="4033601"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96B3A8-1ED4-44C8-BBD3-572137F06E87}" type="datetimeFigureOut">
              <a:rPr lang="en-US" smtClean="0">
                <a:solidFill>
                  <a:prstClr val="black">
                    <a:tint val="75000"/>
                  </a:prstClr>
                </a:solidFill>
              </a:rPr>
              <a:pPr/>
              <a:t>11/28/2017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383536-EB45-41A7-97C8-5C36693301C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96B3A8-1ED4-44C8-BBD3-572137F06E87}" type="datetimeFigureOut">
              <a:rPr lang="en-US" smtClean="0">
                <a:solidFill>
                  <a:prstClr val="black">
                    <a:tint val="75000"/>
                  </a:prstClr>
                </a:solidFill>
              </a:rPr>
              <a:pPr/>
              <a:t>11/28/2017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383536-EB45-41A7-97C8-5C36693301C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1906" y="302865"/>
            <a:ext cx="2269212" cy="645293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4269" y="302865"/>
            <a:ext cx="6639547" cy="64529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96B3A8-1ED4-44C8-BBD3-572137F06E87}" type="datetimeFigureOut">
              <a:rPr lang="en-US" smtClean="0">
                <a:solidFill>
                  <a:prstClr val="black">
                    <a:tint val="75000"/>
                  </a:prstClr>
                </a:solidFill>
              </a:rPr>
              <a:pPr/>
              <a:t>11/28/2017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383536-EB45-41A7-97C8-5C36693301C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653060" y="654747"/>
            <a:ext cx="8811688" cy="789548"/>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body" idx="1"/>
          </p:nvPr>
        </p:nvSpPr>
        <p:spPr>
          <a:xfrm>
            <a:off x="652964" y="1444295"/>
            <a:ext cx="8811784" cy="4861581"/>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marL="762050" indent="368250"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9_Section Header">
    <p:spTree>
      <p:nvGrpSpPr>
        <p:cNvPr id="1" name="Shape 19"/>
        <p:cNvGrpSpPr/>
        <p:nvPr/>
      </p:nvGrpSpPr>
      <p:grpSpPr>
        <a:xfrm>
          <a:off x="0" y="0"/>
          <a:ext cx="0" cy="0"/>
          <a:chOff x="0" y="0"/>
          <a:chExt cx="0" cy="0"/>
        </a:xfrm>
      </p:grpSpPr>
      <p:pic>
        <p:nvPicPr>
          <p:cNvPr id="20" name="Shape 20"/>
          <p:cNvPicPr preferRelativeResize="0"/>
          <p:nvPr/>
        </p:nvPicPr>
        <p:blipFill rotWithShape="1">
          <a:blip r:embed="rId2">
            <a:alphaModFix/>
          </a:blip>
          <a:srcRect/>
          <a:stretch/>
        </p:blipFill>
        <p:spPr>
          <a:xfrm>
            <a:off x="-15117" y="-15117"/>
            <a:ext cx="10129021" cy="7596000"/>
          </a:xfrm>
          <a:prstGeom prst="rect">
            <a:avLst/>
          </a:prstGeom>
          <a:noFill/>
          <a:ln>
            <a:noFill/>
          </a:ln>
        </p:spPr>
      </p:pic>
      <p:sp>
        <p:nvSpPr>
          <p:cNvPr id="21" name="Shape 21"/>
          <p:cNvSpPr txBox="1">
            <a:spLocks noGrp="1"/>
          </p:cNvSpPr>
          <p:nvPr>
            <p:ph type="body" idx="1"/>
          </p:nvPr>
        </p:nvSpPr>
        <p:spPr>
          <a:xfrm>
            <a:off x="1372195" y="2632992"/>
            <a:ext cx="8104132" cy="1551084"/>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1AB7EA"/>
              </a:buClr>
              <a:buFont typeface="PT Sans"/>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omparison">
    <p:spTree>
      <p:nvGrpSpPr>
        <p:cNvPr id="1" name="Shape 22"/>
        <p:cNvGrpSpPr/>
        <p:nvPr/>
      </p:nvGrpSpPr>
      <p:grpSpPr>
        <a:xfrm>
          <a:off x="0" y="0"/>
          <a:ext cx="0" cy="0"/>
          <a:chOff x="0" y="0"/>
          <a:chExt cx="0" cy="0"/>
        </a:xfrm>
      </p:grpSpPr>
      <p:sp>
        <p:nvSpPr>
          <p:cNvPr id="23" name="Shape 23"/>
          <p:cNvSpPr txBox="1">
            <a:spLocks noGrp="1"/>
          </p:cNvSpPr>
          <p:nvPr>
            <p:ph type="body" idx="1"/>
          </p:nvPr>
        </p:nvSpPr>
        <p:spPr>
          <a:xfrm>
            <a:off x="653060" y="1444295"/>
            <a:ext cx="5196694" cy="705514"/>
          </a:xfrm>
          <a:prstGeom prst="rect">
            <a:avLst/>
          </a:prstGeom>
          <a:noFill/>
          <a:ln>
            <a:noFill/>
          </a:ln>
        </p:spPr>
        <p:txBody>
          <a:bodyPr lIns="91425" tIns="91425" rIns="91425" bIns="91425" anchor="t" anchorCtr="0"/>
          <a:lstStyle>
            <a:lvl1pPr marL="0" indent="0" rtl="0">
              <a:spcBef>
                <a:spcPts val="0"/>
              </a:spcBef>
              <a:buClr>
                <a:srgbClr val="004B8D"/>
              </a:buClr>
              <a:buFont typeface="Arial"/>
              <a:buNone/>
              <a:defRPr/>
            </a:lvl1pPr>
            <a:lvl2pPr marL="481294" indent="-11394" rtl="0">
              <a:spcBef>
                <a:spcPts val="0"/>
              </a:spcBef>
              <a:buFont typeface="Arial"/>
              <a:buNone/>
              <a:defRPr/>
            </a:lvl2pPr>
            <a:lvl3pPr marL="962589" indent="-10089" rtl="0">
              <a:spcBef>
                <a:spcPts val="0"/>
              </a:spcBef>
              <a:buFont typeface="Arial"/>
              <a:buNone/>
              <a:defRPr/>
            </a:lvl3pPr>
            <a:lvl4pPr marL="1443883" indent="-8782" rtl="0">
              <a:spcBef>
                <a:spcPts val="0"/>
              </a:spcBef>
              <a:buFont typeface="Quattrocento"/>
              <a:buNone/>
              <a:defRPr/>
            </a:lvl4pPr>
            <a:lvl5pPr marL="1925178" indent="-7478" rtl="0">
              <a:spcBef>
                <a:spcPts val="0"/>
              </a:spcBef>
              <a:buFont typeface="Quattrocento"/>
              <a:buNone/>
              <a:defRPr/>
            </a:lvl5pPr>
            <a:lvl6pPr marL="2406472" indent="-6171" rtl="0">
              <a:spcBef>
                <a:spcPts val="0"/>
              </a:spcBef>
              <a:buFont typeface="Arial"/>
              <a:buNone/>
              <a:defRPr/>
            </a:lvl6pPr>
            <a:lvl7pPr marL="2887767" indent="-4866" rtl="0">
              <a:spcBef>
                <a:spcPts val="0"/>
              </a:spcBef>
              <a:buFont typeface="Quattrocento"/>
              <a:buNone/>
              <a:defRPr/>
            </a:lvl7pPr>
            <a:lvl8pPr marL="3369061" indent="-3561" rtl="0">
              <a:spcBef>
                <a:spcPts val="0"/>
              </a:spcBef>
              <a:buFont typeface="Quattrocento"/>
              <a:buNone/>
              <a:defRPr/>
            </a:lvl8pPr>
            <a:lvl9pPr marL="3850356" indent="-2256" rtl="0">
              <a:spcBef>
                <a:spcPts val="0"/>
              </a:spcBef>
              <a:buFont typeface="Quattrocento"/>
              <a:buNone/>
              <a:defRPr/>
            </a:lvl9pPr>
          </a:lstStyle>
          <a:p>
            <a:endParaRPr/>
          </a:p>
        </p:txBody>
      </p:sp>
      <p:sp>
        <p:nvSpPr>
          <p:cNvPr id="24" name="Shape 24"/>
          <p:cNvSpPr txBox="1">
            <a:spLocks noGrp="1"/>
          </p:cNvSpPr>
          <p:nvPr>
            <p:ph type="body" idx="2"/>
          </p:nvPr>
        </p:nvSpPr>
        <p:spPr>
          <a:xfrm>
            <a:off x="653060" y="2149810"/>
            <a:ext cx="5196694" cy="4186427"/>
          </a:xfrm>
          <a:prstGeom prst="rect">
            <a:avLst/>
          </a:prstGeom>
          <a:noFill/>
          <a:ln>
            <a:noFill/>
          </a:ln>
        </p:spPr>
        <p:txBody>
          <a:bodyPr lIns="91425" tIns="91425" rIns="91425" bIns="91425" anchor="t" anchorCtr="0"/>
          <a:lstStyle>
            <a:lvl1pPr rtl="0">
              <a:spcBef>
                <a:spcPts val="0"/>
              </a:spcBef>
              <a:buClr>
                <a:srgbClr val="A5A5A5"/>
              </a:buClr>
              <a:buFont typeface="PT Sans"/>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body" idx="3"/>
          </p:nvPr>
        </p:nvSpPr>
        <p:spPr>
          <a:xfrm>
            <a:off x="6030221" y="1444295"/>
            <a:ext cx="3434527" cy="489134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 name="Shape 26"/>
          <p:cNvSpPr txBox="1">
            <a:spLocks noGrp="1"/>
          </p:cNvSpPr>
          <p:nvPr>
            <p:ph type="title"/>
          </p:nvPr>
        </p:nvSpPr>
        <p:spPr>
          <a:xfrm>
            <a:off x="653060" y="654747"/>
            <a:ext cx="8811688" cy="789548"/>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81294" algn="l" rtl="0">
              <a:spcBef>
                <a:spcPts val="0"/>
              </a:spcBef>
              <a:spcAft>
                <a:spcPts val="0"/>
              </a:spcAft>
              <a:defRPr/>
            </a:lvl6pPr>
            <a:lvl7pPr marL="962589" algn="l" rtl="0">
              <a:spcBef>
                <a:spcPts val="0"/>
              </a:spcBef>
              <a:spcAft>
                <a:spcPts val="0"/>
              </a:spcAft>
              <a:defRPr/>
            </a:lvl7pPr>
            <a:lvl8pPr marL="1443883" algn="l" rtl="0">
              <a:spcBef>
                <a:spcPts val="0"/>
              </a:spcBef>
              <a:spcAft>
                <a:spcPts val="0"/>
              </a:spcAft>
              <a:defRPr/>
            </a:lvl8pPr>
            <a:lvl9pPr marL="1925178" algn="l" rtl="0">
              <a:spcBef>
                <a:spcPts val="0"/>
              </a:spcBef>
              <a:spcAft>
                <a:spcPts val="0"/>
              </a:spcAft>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6404" y="2349386"/>
            <a:ext cx="8572580" cy="1621111"/>
          </a:xfrm>
        </p:spPr>
        <p:txBody>
          <a:bodyPr/>
          <a:lstStyle/>
          <a:p>
            <a:r>
              <a:rPr lang="en-US"/>
              <a:t>Click to edit Master title style</a:t>
            </a:r>
          </a:p>
        </p:txBody>
      </p:sp>
      <p:sp>
        <p:nvSpPr>
          <p:cNvPr id="3" name="Subtitle 2"/>
          <p:cNvSpPr>
            <a:spLocks noGrp="1"/>
          </p:cNvSpPr>
          <p:nvPr>
            <p:ph type="subTitle" idx="1"/>
          </p:nvPr>
        </p:nvSpPr>
        <p:spPr>
          <a:xfrm>
            <a:off x="1512808" y="4285615"/>
            <a:ext cx="7059772" cy="1932728"/>
          </a:xfrm>
        </p:spPr>
        <p:txBody>
          <a:bodyPr/>
          <a:lstStyle>
            <a:lvl1pPr marL="0" indent="0" algn="ctr">
              <a:buNone/>
              <a:defRPr>
                <a:solidFill>
                  <a:schemeClr val="tx1">
                    <a:tint val="75000"/>
                  </a:schemeClr>
                </a:solidFill>
              </a:defRPr>
            </a:lvl1pPr>
            <a:lvl2pPr marL="504200" indent="0" algn="ctr">
              <a:buNone/>
              <a:defRPr>
                <a:solidFill>
                  <a:schemeClr val="tx1">
                    <a:tint val="75000"/>
                  </a:schemeClr>
                </a:solidFill>
              </a:defRPr>
            </a:lvl2pPr>
            <a:lvl3pPr marL="1008400" indent="0" algn="ctr">
              <a:buNone/>
              <a:defRPr>
                <a:solidFill>
                  <a:schemeClr val="tx1">
                    <a:tint val="75000"/>
                  </a:schemeClr>
                </a:solidFill>
              </a:defRPr>
            </a:lvl3pPr>
            <a:lvl4pPr marL="1512600" indent="0" algn="ctr">
              <a:buNone/>
              <a:defRPr>
                <a:solidFill>
                  <a:schemeClr val="tx1">
                    <a:tint val="75000"/>
                  </a:schemeClr>
                </a:solidFill>
              </a:defRPr>
            </a:lvl4pPr>
            <a:lvl5pPr marL="2016801" indent="0" algn="ctr">
              <a:buNone/>
              <a:defRPr>
                <a:solidFill>
                  <a:schemeClr val="tx1">
                    <a:tint val="75000"/>
                  </a:schemeClr>
                </a:solidFill>
              </a:defRPr>
            </a:lvl5pPr>
            <a:lvl6pPr marL="2521001" indent="0" algn="ctr">
              <a:buNone/>
              <a:defRPr>
                <a:solidFill>
                  <a:schemeClr val="tx1">
                    <a:tint val="75000"/>
                  </a:schemeClr>
                </a:solidFill>
              </a:defRPr>
            </a:lvl6pPr>
            <a:lvl7pPr marL="3025201" indent="0" algn="ctr">
              <a:buNone/>
              <a:defRPr>
                <a:solidFill>
                  <a:schemeClr val="tx1">
                    <a:tint val="75000"/>
                  </a:schemeClr>
                </a:solidFill>
              </a:defRPr>
            </a:lvl7pPr>
            <a:lvl8pPr marL="3529401" indent="0" algn="ctr">
              <a:buNone/>
              <a:defRPr>
                <a:solidFill>
                  <a:schemeClr val="tx1">
                    <a:tint val="75000"/>
                  </a:schemeClr>
                </a:solidFill>
              </a:defRPr>
            </a:lvl8pPr>
            <a:lvl9pPr marL="403360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04270" y="7009642"/>
            <a:ext cx="2353257" cy="402652"/>
          </a:xfrm>
          <a:prstGeom prst="rect">
            <a:avLst/>
          </a:prstGeom>
        </p:spPr>
        <p:txBody>
          <a:bodyPr lIns="100840" tIns="50420" rIns="100840" bIns="50420"/>
          <a:lstStyle/>
          <a:p>
            <a:fld id="{939815A6-5EB4-4C6E-A557-8C938CAC8C6F}" type="datetimeFigureOut">
              <a:rPr lang="en-US" smtClean="0"/>
              <a:pPr/>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86A78-C43A-429F-B163-2508E21381E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6404" y="2349386"/>
            <a:ext cx="8572580" cy="1621111"/>
          </a:xfrm>
        </p:spPr>
        <p:txBody>
          <a:bodyPr/>
          <a:lstStyle/>
          <a:p>
            <a:r>
              <a:rPr lang="en-US"/>
              <a:t>Click to edit Master title style</a:t>
            </a:r>
          </a:p>
        </p:txBody>
      </p:sp>
      <p:sp>
        <p:nvSpPr>
          <p:cNvPr id="3" name="Subtitle 2"/>
          <p:cNvSpPr>
            <a:spLocks noGrp="1"/>
          </p:cNvSpPr>
          <p:nvPr>
            <p:ph type="subTitle" idx="1"/>
          </p:nvPr>
        </p:nvSpPr>
        <p:spPr>
          <a:xfrm>
            <a:off x="1512808" y="4285615"/>
            <a:ext cx="7059772" cy="1932728"/>
          </a:xfrm>
        </p:spPr>
        <p:txBody>
          <a:bodyPr/>
          <a:lstStyle>
            <a:lvl1pPr marL="0" indent="0" algn="ctr">
              <a:buNone/>
              <a:defRPr>
                <a:solidFill>
                  <a:schemeClr val="tx1">
                    <a:tint val="75000"/>
                  </a:schemeClr>
                </a:solidFill>
              </a:defRPr>
            </a:lvl1pPr>
            <a:lvl2pPr marL="504200" indent="0" algn="ctr">
              <a:buNone/>
              <a:defRPr>
                <a:solidFill>
                  <a:schemeClr val="tx1">
                    <a:tint val="75000"/>
                  </a:schemeClr>
                </a:solidFill>
              </a:defRPr>
            </a:lvl2pPr>
            <a:lvl3pPr marL="1008400" indent="0" algn="ctr">
              <a:buNone/>
              <a:defRPr>
                <a:solidFill>
                  <a:schemeClr val="tx1">
                    <a:tint val="75000"/>
                  </a:schemeClr>
                </a:solidFill>
              </a:defRPr>
            </a:lvl3pPr>
            <a:lvl4pPr marL="1512600" indent="0" algn="ctr">
              <a:buNone/>
              <a:defRPr>
                <a:solidFill>
                  <a:schemeClr val="tx1">
                    <a:tint val="75000"/>
                  </a:schemeClr>
                </a:solidFill>
              </a:defRPr>
            </a:lvl4pPr>
            <a:lvl5pPr marL="2016801" indent="0" algn="ctr">
              <a:buNone/>
              <a:defRPr>
                <a:solidFill>
                  <a:schemeClr val="tx1">
                    <a:tint val="75000"/>
                  </a:schemeClr>
                </a:solidFill>
              </a:defRPr>
            </a:lvl5pPr>
            <a:lvl6pPr marL="2521001" indent="0" algn="ctr">
              <a:buNone/>
              <a:defRPr>
                <a:solidFill>
                  <a:schemeClr val="tx1">
                    <a:tint val="75000"/>
                  </a:schemeClr>
                </a:solidFill>
              </a:defRPr>
            </a:lvl6pPr>
            <a:lvl7pPr marL="3025201" indent="0" algn="ctr">
              <a:buNone/>
              <a:defRPr>
                <a:solidFill>
                  <a:schemeClr val="tx1">
                    <a:tint val="75000"/>
                  </a:schemeClr>
                </a:solidFill>
              </a:defRPr>
            </a:lvl7pPr>
            <a:lvl8pPr marL="3529401" indent="0" algn="ctr">
              <a:buNone/>
              <a:defRPr>
                <a:solidFill>
                  <a:schemeClr val="tx1">
                    <a:tint val="75000"/>
                  </a:schemeClr>
                </a:solidFill>
              </a:defRPr>
            </a:lvl8pPr>
            <a:lvl9pPr marL="403360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96B3A8-1ED4-44C8-BBD3-572137F06E87}" type="datetimeFigureOut">
              <a:rPr lang="en-US" smtClean="0">
                <a:solidFill>
                  <a:prstClr val="black">
                    <a:tint val="75000"/>
                  </a:prstClr>
                </a:solidFill>
              </a:rPr>
              <a:pPr/>
              <a:t>11/28/2017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383536-EB45-41A7-97C8-5C36693301C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96B3A8-1ED4-44C8-BBD3-572137F06E87}" type="datetimeFigureOut">
              <a:rPr lang="en-US" smtClean="0">
                <a:solidFill>
                  <a:prstClr val="black">
                    <a:tint val="75000"/>
                  </a:prstClr>
                </a:solidFill>
              </a:rPr>
              <a:pPr/>
              <a:t>11/28/2017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383536-EB45-41A7-97C8-5C36693301C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676" y="4859832"/>
            <a:ext cx="8572580" cy="1502066"/>
          </a:xfrm>
        </p:spPr>
        <p:txBody>
          <a:bodyPr anchor="t"/>
          <a:lstStyle>
            <a:lvl1pPr algn="l">
              <a:defRPr sz="4400" b="1" cap="all"/>
            </a:lvl1pPr>
          </a:lstStyle>
          <a:p>
            <a:r>
              <a:rPr lang="en-US"/>
              <a:t>Click to edit Master title style</a:t>
            </a:r>
          </a:p>
        </p:txBody>
      </p:sp>
      <p:sp>
        <p:nvSpPr>
          <p:cNvPr id="3" name="Text Placeholder 2"/>
          <p:cNvSpPr>
            <a:spLocks noGrp="1"/>
          </p:cNvSpPr>
          <p:nvPr>
            <p:ph type="body" idx="1"/>
          </p:nvPr>
        </p:nvSpPr>
        <p:spPr>
          <a:xfrm>
            <a:off x="796676" y="3205459"/>
            <a:ext cx="8572580" cy="1654373"/>
          </a:xfrm>
        </p:spPr>
        <p:txBody>
          <a:bodyPr anchor="b"/>
          <a:lstStyle>
            <a:lvl1pPr marL="0" indent="0">
              <a:buNone/>
              <a:defRPr sz="2200">
                <a:solidFill>
                  <a:schemeClr val="tx1">
                    <a:tint val="75000"/>
                  </a:schemeClr>
                </a:solidFill>
              </a:defRPr>
            </a:lvl1pPr>
            <a:lvl2pPr marL="504200" indent="0">
              <a:buNone/>
              <a:defRPr sz="2000">
                <a:solidFill>
                  <a:schemeClr val="tx1">
                    <a:tint val="75000"/>
                  </a:schemeClr>
                </a:solidFill>
              </a:defRPr>
            </a:lvl2pPr>
            <a:lvl3pPr marL="1008400" indent="0">
              <a:buNone/>
              <a:defRPr sz="1800">
                <a:solidFill>
                  <a:schemeClr val="tx1">
                    <a:tint val="75000"/>
                  </a:schemeClr>
                </a:solidFill>
              </a:defRPr>
            </a:lvl3pPr>
            <a:lvl4pPr marL="1512600" indent="0">
              <a:buNone/>
              <a:defRPr sz="1500">
                <a:solidFill>
                  <a:schemeClr val="tx1">
                    <a:tint val="75000"/>
                  </a:schemeClr>
                </a:solidFill>
              </a:defRPr>
            </a:lvl4pPr>
            <a:lvl5pPr marL="2016801" indent="0">
              <a:buNone/>
              <a:defRPr sz="1500">
                <a:solidFill>
                  <a:schemeClr val="tx1">
                    <a:tint val="75000"/>
                  </a:schemeClr>
                </a:solidFill>
              </a:defRPr>
            </a:lvl5pPr>
            <a:lvl6pPr marL="2521001" indent="0">
              <a:buNone/>
              <a:defRPr sz="1500">
                <a:solidFill>
                  <a:schemeClr val="tx1">
                    <a:tint val="75000"/>
                  </a:schemeClr>
                </a:solidFill>
              </a:defRPr>
            </a:lvl6pPr>
            <a:lvl7pPr marL="3025201" indent="0">
              <a:buNone/>
              <a:defRPr sz="1500">
                <a:solidFill>
                  <a:schemeClr val="tx1">
                    <a:tint val="75000"/>
                  </a:schemeClr>
                </a:solidFill>
              </a:defRPr>
            </a:lvl7pPr>
            <a:lvl8pPr marL="3529401" indent="0">
              <a:buNone/>
              <a:defRPr sz="1500">
                <a:solidFill>
                  <a:schemeClr val="tx1">
                    <a:tint val="75000"/>
                  </a:schemeClr>
                </a:solidFill>
              </a:defRPr>
            </a:lvl8pPr>
            <a:lvl9pPr marL="4033601"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96B3A8-1ED4-44C8-BBD3-572137F06E87}" type="datetimeFigureOut">
              <a:rPr lang="en-US" smtClean="0">
                <a:solidFill>
                  <a:prstClr val="black">
                    <a:tint val="75000"/>
                  </a:prstClr>
                </a:solidFill>
              </a:rPr>
              <a:pPr/>
              <a:t>11/28/2017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383536-EB45-41A7-97C8-5C36693301C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Shape 6"/>
          <p:cNvPicPr preferRelativeResize="0"/>
          <p:nvPr/>
        </p:nvPicPr>
        <p:blipFill rotWithShape="1">
          <a:blip r:embed="rId8">
            <a:alphaModFix/>
          </a:blip>
          <a:srcRect/>
          <a:stretch/>
        </p:blipFill>
        <p:spPr>
          <a:xfrm>
            <a:off x="-1178" y="6518535"/>
            <a:ext cx="9052559" cy="1054608"/>
          </a:xfrm>
          <a:prstGeom prst="rect">
            <a:avLst/>
          </a:prstGeom>
          <a:noFill/>
          <a:ln>
            <a:noFill/>
          </a:ln>
        </p:spPr>
      </p:pic>
      <p:sp>
        <p:nvSpPr>
          <p:cNvPr id="7" name="Shape 7"/>
          <p:cNvSpPr txBox="1">
            <a:spLocks noGrp="1"/>
          </p:cNvSpPr>
          <p:nvPr>
            <p:ph type="title"/>
          </p:nvPr>
        </p:nvSpPr>
        <p:spPr>
          <a:xfrm>
            <a:off x="653060" y="654747"/>
            <a:ext cx="8811688" cy="789548"/>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81294" marR="0" indent="-11394" algn="l" rtl="0">
              <a:spcBef>
                <a:spcPts val="0"/>
              </a:spcBef>
              <a:spcAft>
                <a:spcPts val="0"/>
              </a:spcAft>
              <a:defRPr/>
            </a:lvl6pPr>
            <a:lvl7pPr marL="962589" marR="0" indent="-10089" algn="l" rtl="0">
              <a:spcBef>
                <a:spcPts val="0"/>
              </a:spcBef>
              <a:spcAft>
                <a:spcPts val="0"/>
              </a:spcAft>
              <a:defRPr/>
            </a:lvl7pPr>
            <a:lvl8pPr marL="1443883" marR="0" indent="-8782" algn="l" rtl="0">
              <a:spcBef>
                <a:spcPts val="0"/>
              </a:spcBef>
              <a:spcAft>
                <a:spcPts val="0"/>
              </a:spcAft>
              <a:defRPr/>
            </a:lvl8pPr>
            <a:lvl9pPr marL="1925178" marR="0" indent="-7478" algn="l" rtl="0">
              <a:spcBef>
                <a:spcPts val="0"/>
              </a:spcBef>
              <a:spcAft>
                <a:spcPts val="0"/>
              </a:spcAft>
              <a:defRPr/>
            </a:lvl9pPr>
          </a:lstStyle>
          <a:p>
            <a:endParaRPr/>
          </a:p>
        </p:txBody>
      </p:sp>
      <p:sp>
        <p:nvSpPr>
          <p:cNvPr id="8" name="Shape 8"/>
          <p:cNvSpPr txBox="1">
            <a:spLocks noGrp="1"/>
          </p:cNvSpPr>
          <p:nvPr>
            <p:ph type="body" idx="1"/>
          </p:nvPr>
        </p:nvSpPr>
        <p:spPr>
          <a:xfrm>
            <a:off x="653060" y="1444295"/>
            <a:ext cx="8811688" cy="4816691"/>
          </a:xfrm>
          <a:prstGeom prst="rect">
            <a:avLst/>
          </a:prstGeom>
          <a:noFill/>
          <a:ln>
            <a:noFill/>
          </a:ln>
        </p:spPr>
        <p:txBody>
          <a:bodyPr lIns="91425" tIns="91425" rIns="91425" bIns="91425" anchor="t" anchorCtr="0"/>
          <a:lstStyle>
            <a:lvl1pPr marL="374340" marR="0" indent="-202889" algn="l" rtl="0">
              <a:spcBef>
                <a:spcPts val="0"/>
              </a:spcBef>
              <a:spcAft>
                <a:spcPts val="0"/>
              </a:spcAft>
              <a:buClr>
                <a:srgbClr val="004B8D"/>
              </a:buClr>
              <a:buFont typeface="Arial"/>
              <a:buChar char="•"/>
              <a:defRPr/>
            </a:lvl1pPr>
            <a:lvl2pPr marL="757944" marR="0" indent="-243594" algn="l" rtl="0">
              <a:lnSpc>
                <a:spcPct val="100000"/>
              </a:lnSpc>
              <a:spcBef>
                <a:spcPts val="0"/>
              </a:spcBef>
              <a:spcAft>
                <a:spcPts val="0"/>
              </a:spcAft>
              <a:buClr>
                <a:srgbClr val="004B8D"/>
              </a:buClr>
              <a:buFont typeface="Arial"/>
              <a:buChar char="•"/>
              <a:defRPr/>
            </a:lvl2pPr>
            <a:lvl3pPr marL="2398117" marR="0" indent="110133" algn="l" rtl="0">
              <a:lnSpc>
                <a:spcPct val="90000"/>
              </a:lnSpc>
              <a:spcBef>
                <a:spcPts val="680"/>
              </a:spcBef>
              <a:spcAft>
                <a:spcPts val="0"/>
              </a:spcAft>
              <a:buClr>
                <a:srgbClr val="0B1F65"/>
              </a:buClr>
              <a:buFont typeface="Arial"/>
              <a:buChar char="•"/>
              <a:defRPr/>
            </a:lvl3pPr>
            <a:lvl4pPr marL="2530138" marR="0" indent="-2838" algn="l" rtl="0">
              <a:lnSpc>
                <a:spcPct val="90000"/>
              </a:lnSpc>
              <a:spcBef>
                <a:spcPts val="680"/>
              </a:spcBef>
              <a:spcAft>
                <a:spcPts val="0"/>
              </a:spcAft>
              <a:defRPr/>
            </a:lvl4pPr>
            <a:lvl5pPr marL="2650462" marR="0" indent="-8862" algn="l" rtl="0">
              <a:lnSpc>
                <a:spcPct val="90000"/>
              </a:lnSpc>
              <a:spcBef>
                <a:spcPts val="0"/>
              </a:spcBef>
              <a:spcAft>
                <a:spcPts val="680"/>
              </a:spcAft>
              <a:defRPr/>
            </a:lvl5pPr>
            <a:lvl6pPr marL="1136916" marR="0" indent="-266965" algn="l" rtl="0">
              <a:lnSpc>
                <a:spcPct val="100000"/>
              </a:lnSpc>
              <a:spcBef>
                <a:spcPts val="0"/>
              </a:spcBef>
              <a:spcAft>
                <a:spcPts val="0"/>
              </a:spcAft>
              <a:buClr>
                <a:srgbClr val="004B8D"/>
              </a:buClr>
              <a:buFont typeface="Arial"/>
              <a:buChar char="•"/>
              <a:defRPr/>
            </a:lvl6pPr>
            <a:lvl7pPr marL="3613051" marR="0" indent="-6251" algn="l" rtl="0">
              <a:lnSpc>
                <a:spcPct val="90000"/>
              </a:lnSpc>
              <a:spcBef>
                <a:spcPts val="0"/>
              </a:spcBef>
              <a:spcAft>
                <a:spcPts val="680"/>
              </a:spcAft>
              <a:defRPr/>
            </a:lvl7pPr>
            <a:lvl8pPr marL="4094345" marR="0" indent="-4945" algn="l" rtl="0">
              <a:lnSpc>
                <a:spcPct val="90000"/>
              </a:lnSpc>
              <a:spcBef>
                <a:spcPts val="0"/>
              </a:spcBef>
              <a:spcAft>
                <a:spcPts val="680"/>
              </a:spcAft>
              <a:defRPr/>
            </a:lvl8pPr>
            <a:lvl9pPr marL="4575640" marR="0" indent="-3640" algn="l" rtl="0">
              <a:lnSpc>
                <a:spcPct val="90000"/>
              </a:lnSpc>
              <a:spcBef>
                <a:spcPts val="0"/>
              </a:spcBef>
              <a:spcAft>
                <a:spcPts val="680"/>
              </a:spcAft>
              <a:defRPr/>
            </a:lvl9pPr>
          </a:lstStyle>
          <a:p>
            <a:endParaRPr/>
          </a:p>
        </p:txBody>
      </p:sp>
      <p:sp>
        <p:nvSpPr>
          <p:cNvPr id="9" name="Shape 9"/>
          <p:cNvSpPr txBox="1">
            <a:spLocks noGrp="1"/>
          </p:cNvSpPr>
          <p:nvPr>
            <p:ph type="ftr" idx="11"/>
          </p:nvPr>
        </p:nvSpPr>
        <p:spPr>
          <a:xfrm>
            <a:off x="6544501" y="7009642"/>
            <a:ext cx="2153709" cy="402652"/>
          </a:xfrm>
          <a:prstGeom prst="rect">
            <a:avLst/>
          </a:prstGeom>
          <a:noFill/>
          <a:ln>
            <a:noFill/>
          </a:ln>
        </p:spPr>
        <p:txBody>
          <a:bodyPr lIns="91425" tIns="91425" rIns="91425" bIns="91425" anchor="ctr" anchorCtr="0"/>
          <a:lstStyle>
            <a:lvl1pPr marL="0" marR="0" indent="0" algn="ctr" rtl="0">
              <a:spcBef>
                <a:spcPts val="0"/>
              </a:spcBef>
              <a:defRPr/>
            </a:lvl1pPr>
            <a:lvl2pPr marL="481294" marR="0" indent="-11394" algn="l" rtl="0">
              <a:spcBef>
                <a:spcPts val="0"/>
              </a:spcBef>
              <a:defRPr/>
            </a:lvl2pPr>
            <a:lvl3pPr marL="962589" marR="0" indent="-10089" algn="l" rtl="0">
              <a:spcBef>
                <a:spcPts val="0"/>
              </a:spcBef>
              <a:defRPr/>
            </a:lvl3pPr>
            <a:lvl4pPr marL="1443883" marR="0" indent="-8782" algn="l" rtl="0">
              <a:spcBef>
                <a:spcPts val="0"/>
              </a:spcBef>
              <a:defRPr/>
            </a:lvl4pPr>
            <a:lvl5pPr marL="1925178" marR="0" indent="-7478" algn="l" rtl="0">
              <a:spcBef>
                <a:spcPts val="0"/>
              </a:spcBef>
              <a:defRPr/>
            </a:lvl5pPr>
            <a:lvl6pPr marL="2406472" marR="0" indent="-6171" algn="l" rtl="0">
              <a:spcBef>
                <a:spcPts val="0"/>
              </a:spcBef>
              <a:defRPr/>
            </a:lvl6pPr>
            <a:lvl7pPr marL="2887767" marR="0" indent="-4866" algn="l" rtl="0">
              <a:spcBef>
                <a:spcPts val="0"/>
              </a:spcBef>
              <a:defRPr/>
            </a:lvl7pPr>
            <a:lvl8pPr marL="3369061" marR="0" indent="-3561" algn="l" rtl="0">
              <a:spcBef>
                <a:spcPts val="0"/>
              </a:spcBef>
              <a:defRPr/>
            </a:lvl8pPr>
            <a:lvl9pPr marL="3850356" marR="0" indent="-2256" algn="l" rtl="0">
              <a:spcBef>
                <a:spcPts val="0"/>
              </a:spcBef>
              <a:defRPr/>
            </a:lvl9pPr>
          </a:lstStyle>
          <a:p>
            <a:endParaRPr/>
          </a:p>
        </p:txBody>
      </p:sp>
      <p:sp>
        <p:nvSpPr>
          <p:cNvPr id="10" name="Shape 10"/>
          <p:cNvSpPr txBox="1">
            <a:spLocks noGrp="1"/>
          </p:cNvSpPr>
          <p:nvPr>
            <p:ph type="sldNum" idx="12"/>
          </p:nvPr>
        </p:nvSpPr>
        <p:spPr>
          <a:xfrm>
            <a:off x="8698213" y="7009642"/>
            <a:ext cx="882904" cy="402652"/>
          </a:xfrm>
          <a:prstGeom prst="rect">
            <a:avLst/>
          </a:prstGeom>
          <a:noFill/>
          <a:ln>
            <a:noFill/>
          </a:ln>
        </p:spPr>
        <p:txBody>
          <a:bodyPr lIns="96250" tIns="48125" rIns="96250" bIns="48125" anchor="ctr" anchorCtr="0">
            <a:noAutofit/>
          </a:bodyPr>
          <a:lstStyle/>
          <a:p>
            <a:pPr marL="0" marR="0" lvl="0" indent="0" algn="r" rtl="0">
              <a:spcBef>
                <a:spcPts val="0"/>
              </a:spcBef>
              <a:buSzPct val="25000"/>
              <a:buNone/>
            </a:pPr>
            <a:r>
              <a:rPr lang="en-GB" sz="1200" b="0" i="0" u="none" strike="noStrike" cap="none" baseline="0">
                <a:solidFill>
                  <a:schemeClr val="dk1"/>
                </a:solidFill>
                <a:latin typeface="PT Sans"/>
                <a:ea typeface="PT Sans"/>
                <a:cs typeface="PT Sans"/>
                <a:sym typeface="PT Sans"/>
              </a:rPr>
              <a:t>Page </a:t>
            </a:r>
            <a:fld id="{00000000-1234-1234-1234-123412341234}" type="slidenum">
              <a:rPr lang="en-GB" sz="1200" b="0" i="0" u="none" strike="noStrike" cap="none" baseline="0">
                <a:solidFill>
                  <a:schemeClr val="dk1"/>
                </a:solidFill>
                <a:latin typeface="PT Sans"/>
                <a:ea typeface="PT Sans"/>
                <a:cs typeface="PT Sans"/>
                <a:sym typeface="PT Sans"/>
              </a:rPr>
              <a:pPr marL="0" marR="0" lvl="0" indent="0" algn="r" rtl="0">
                <a:spcBef>
                  <a:spcPts val="0"/>
                </a:spcBef>
                <a:buSzPct val="25000"/>
                <a:buNone/>
              </a:pPr>
              <a:t>‹#›</a:t>
            </a:fld>
            <a:endParaRPr lang="en-GB" sz="1200" b="0" i="0" u="none" strike="noStrike" cap="none" baseline="0">
              <a:solidFill>
                <a:schemeClr val="dk1"/>
              </a:solidFill>
              <a:latin typeface="PT Sans"/>
              <a:ea typeface="PT Sans"/>
              <a:cs typeface="PT Sans"/>
              <a:sym typeface="PT Sans"/>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67" r:id="rId6"/>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270" y="302865"/>
            <a:ext cx="9076849" cy="1260475"/>
          </a:xfrm>
          <a:prstGeom prst="rect">
            <a:avLst/>
          </a:prstGeom>
        </p:spPr>
        <p:txBody>
          <a:bodyPr vert="horz" lIns="100840" tIns="50420" rIns="100840" bIns="50420" rtlCol="0" anchor="ctr">
            <a:normAutofit/>
          </a:bodyPr>
          <a:lstStyle/>
          <a:p>
            <a:r>
              <a:rPr lang="en-US"/>
              <a:t>Click to edit Master title style</a:t>
            </a:r>
          </a:p>
        </p:txBody>
      </p:sp>
      <p:sp>
        <p:nvSpPr>
          <p:cNvPr id="3" name="Text Placeholder 2"/>
          <p:cNvSpPr>
            <a:spLocks noGrp="1"/>
          </p:cNvSpPr>
          <p:nvPr>
            <p:ph type="body" idx="1"/>
          </p:nvPr>
        </p:nvSpPr>
        <p:spPr>
          <a:xfrm>
            <a:off x="504270" y="1764666"/>
            <a:ext cx="9076849" cy="4991131"/>
          </a:xfrm>
          <a:prstGeom prst="rect">
            <a:avLst/>
          </a:prstGeom>
        </p:spPr>
        <p:txBody>
          <a:bodyPr vert="horz" lIns="100840" tIns="50420" rIns="100840" bIns="504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4270" y="7009642"/>
            <a:ext cx="2353257" cy="402652"/>
          </a:xfrm>
          <a:prstGeom prst="rect">
            <a:avLst/>
          </a:prstGeom>
        </p:spPr>
        <p:txBody>
          <a:bodyPr vert="horz" lIns="100840" tIns="50420" rIns="100840" bIns="50420" rtlCol="0" anchor="ctr"/>
          <a:lstStyle>
            <a:lvl1pPr algn="l">
              <a:defRPr sz="1300">
                <a:solidFill>
                  <a:schemeClr val="tx1">
                    <a:tint val="75000"/>
                  </a:schemeClr>
                </a:solidFill>
              </a:defRPr>
            </a:lvl1pPr>
          </a:lstStyle>
          <a:p>
            <a:pPr defTabSz="1008400"/>
            <a:fld id="{E896B3A8-1ED4-44C8-BBD3-572137F06E87}" type="datetimeFigureOut">
              <a:rPr lang="en-US" kern="1200" smtClean="0">
                <a:solidFill>
                  <a:prstClr val="black">
                    <a:tint val="75000"/>
                  </a:prstClr>
                </a:solidFill>
                <a:latin typeface="Calibri"/>
                <a:ea typeface="+mn-ea"/>
                <a:cs typeface="+mn-cs"/>
              </a:rPr>
              <a:pPr defTabSz="1008400"/>
              <a:t>11/28/2017</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445841" y="7009642"/>
            <a:ext cx="3193706" cy="402652"/>
          </a:xfrm>
          <a:prstGeom prst="rect">
            <a:avLst/>
          </a:prstGeom>
        </p:spPr>
        <p:txBody>
          <a:bodyPr vert="horz" lIns="100840" tIns="50420" rIns="100840" bIns="50420" rtlCol="0" anchor="ctr"/>
          <a:lstStyle>
            <a:lvl1pPr algn="ctr">
              <a:defRPr sz="1300">
                <a:solidFill>
                  <a:schemeClr val="tx1">
                    <a:tint val="75000"/>
                  </a:schemeClr>
                </a:solidFill>
              </a:defRPr>
            </a:lvl1pPr>
          </a:lstStyle>
          <a:p>
            <a:pPr defTabSz="1008400"/>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7227862" y="7009642"/>
            <a:ext cx="2353257" cy="402652"/>
          </a:xfrm>
          <a:prstGeom prst="rect">
            <a:avLst/>
          </a:prstGeom>
        </p:spPr>
        <p:txBody>
          <a:bodyPr vert="horz" lIns="100840" tIns="50420" rIns="100840" bIns="50420" rtlCol="0" anchor="ctr"/>
          <a:lstStyle>
            <a:lvl1pPr algn="r">
              <a:defRPr sz="1300">
                <a:solidFill>
                  <a:schemeClr val="tx1">
                    <a:tint val="75000"/>
                  </a:schemeClr>
                </a:solidFill>
              </a:defRPr>
            </a:lvl1pPr>
          </a:lstStyle>
          <a:p>
            <a:pPr defTabSz="1008400"/>
            <a:fld id="{7A383536-EB45-41A7-97C8-5C36693301C0}" type="slidenum">
              <a:rPr lang="en-US" kern="1200" smtClean="0">
                <a:solidFill>
                  <a:prstClr val="black">
                    <a:tint val="75000"/>
                  </a:prstClr>
                </a:solidFill>
                <a:latin typeface="Calibri"/>
                <a:ea typeface="+mn-ea"/>
                <a:cs typeface="+mn-cs"/>
              </a:rPr>
              <a:pPr defTabSz="1008400"/>
              <a:t>‹#›</a:t>
            </a:fld>
            <a:endParaRPr lang="en-US" kern="1200">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ctr" defTabSz="1008400" rtl="0" eaLnBrk="1" latinLnBrk="0" hangingPunct="1">
        <a:spcBef>
          <a:spcPct val="0"/>
        </a:spcBef>
        <a:buNone/>
        <a:defRPr sz="4900" kern="1200">
          <a:solidFill>
            <a:schemeClr val="tx1"/>
          </a:solidFill>
          <a:latin typeface="+mj-lt"/>
          <a:ea typeface="+mj-ea"/>
          <a:cs typeface="+mj-cs"/>
        </a:defRPr>
      </a:lvl1pPr>
    </p:titleStyle>
    <p:bodyStyle>
      <a:lvl1pPr marL="378150" indent="-378150" algn="l" defTabSz="1008400"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9325" indent="-315125" algn="l" defTabSz="1008400"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0500" indent="-252100" algn="l" defTabSz="100840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4701" indent="-252100" algn="l" defTabSz="10084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8901" indent="-252100" algn="l" defTabSz="1008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73101" indent="-252100" algn="l" defTabSz="100840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7301" indent="-252100" algn="l" defTabSz="100840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1501" indent="-252100" algn="l" defTabSz="100840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5701" indent="-252100" algn="l" defTabSz="100840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8400" rtl="0" eaLnBrk="1" latinLnBrk="0" hangingPunct="1">
        <a:defRPr sz="2000" kern="1200">
          <a:solidFill>
            <a:schemeClr val="tx1"/>
          </a:solidFill>
          <a:latin typeface="+mn-lt"/>
          <a:ea typeface="+mn-ea"/>
          <a:cs typeface="+mn-cs"/>
        </a:defRPr>
      </a:lvl1pPr>
      <a:lvl2pPr marL="504200" algn="l" defTabSz="1008400" rtl="0" eaLnBrk="1" latinLnBrk="0" hangingPunct="1">
        <a:defRPr sz="2000" kern="1200">
          <a:solidFill>
            <a:schemeClr val="tx1"/>
          </a:solidFill>
          <a:latin typeface="+mn-lt"/>
          <a:ea typeface="+mn-ea"/>
          <a:cs typeface="+mn-cs"/>
        </a:defRPr>
      </a:lvl2pPr>
      <a:lvl3pPr marL="1008400" algn="l" defTabSz="1008400" rtl="0" eaLnBrk="1" latinLnBrk="0" hangingPunct="1">
        <a:defRPr sz="2000" kern="1200">
          <a:solidFill>
            <a:schemeClr val="tx1"/>
          </a:solidFill>
          <a:latin typeface="+mn-lt"/>
          <a:ea typeface="+mn-ea"/>
          <a:cs typeface="+mn-cs"/>
        </a:defRPr>
      </a:lvl3pPr>
      <a:lvl4pPr marL="1512600" algn="l" defTabSz="1008400" rtl="0" eaLnBrk="1" latinLnBrk="0" hangingPunct="1">
        <a:defRPr sz="2000" kern="1200">
          <a:solidFill>
            <a:schemeClr val="tx1"/>
          </a:solidFill>
          <a:latin typeface="+mn-lt"/>
          <a:ea typeface="+mn-ea"/>
          <a:cs typeface="+mn-cs"/>
        </a:defRPr>
      </a:lvl4pPr>
      <a:lvl5pPr marL="2016801" algn="l" defTabSz="1008400" rtl="0" eaLnBrk="1" latinLnBrk="0" hangingPunct="1">
        <a:defRPr sz="2000" kern="1200">
          <a:solidFill>
            <a:schemeClr val="tx1"/>
          </a:solidFill>
          <a:latin typeface="+mn-lt"/>
          <a:ea typeface="+mn-ea"/>
          <a:cs typeface="+mn-cs"/>
        </a:defRPr>
      </a:lvl5pPr>
      <a:lvl6pPr marL="2521001" algn="l" defTabSz="1008400" rtl="0" eaLnBrk="1" latinLnBrk="0" hangingPunct="1">
        <a:defRPr sz="2000" kern="1200">
          <a:solidFill>
            <a:schemeClr val="tx1"/>
          </a:solidFill>
          <a:latin typeface="+mn-lt"/>
          <a:ea typeface="+mn-ea"/>
          <a:cs typeface="+mn-cs"/>
        </a:defRPr>
      </a:lvl6pPr>
      <a:lvl7pPr marL="3025201" algn="l" defTabSz="1008400" rtl="0" eaLnBrk="1" latinLnBrk="0" hangingPunct="1">
        <a:defRPr sz="2000" kern="1200">
          <a:solidFill>
            <a:schemeClr val="tx1"/>
          </a:solidFill>
          <a:latin typeface="+mn-lt"/>
          <a:ea typeface="+mn-ea"/>
          <a:cs typeface="+mn-cs"/>
        </a:defRPr>
      </a:lvl7pPr>
      <a:lvl8pPr marL="3529401" algn="l" defTabSz="1008400" rtl="0" eaLnBrk="1" latinLnBrk="0" hangingPunct="1">
        <a:defRPr sz="2000" kern="1200">
          <a:solidFill>
            <a:schemeClr val="tx1"/>
          </a:solidFill>
          <a:latin typeface="+mn-lt"/>
          <a:ea typeface="+mn-ea"/>
          <a:cs typeface="+mn-cs"/>
        </a:defRPr>
      </a:lvl8pPr>
      <a:lvl9pPr marL="4033601" algn="l" defTabSz="100840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p:nvPr/>
        </p:nvSpPr>
        <p:spPr>
          <a:xfrm>
            <a:off x="288758" y="5307542"/>
            <a:ext cx="9796629" cy="36933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Arial"/>
              <a:buNone/>
            </a:pPr>
            <a:r>
              <a:rPr lang="en-GB" sz="1800" b="1" i="0" u="none" strike="noStrike" cap="none" baseline="0">
                <a:solidFill>
                  <a:schemeClr val="lt1"/>
                </a:solidFill>
                <a:latin typeface="Arial"/>
                <a:ea typeface="Arial"/>
                <a:cs typeface="Arial"/>
                <a:sym typeface="Arial"/>
              </a:rPr>
              <a:t>.</a:t>
            </a:r>
            <a:r>
              <a:rPr lang="en-GB" sz="1200" b="1" i="0" u="none" strike="noStrike" cap="none" baseline="0">
                <a:solidFill>
                  <a:schemeClr val="lt1"/>
                </a:solidFill>
                <a:latin typeface="Arial"/>
                <a:ea typeface="Arial"/>
                <a:cs typeface="Arial"/>
                <a:sym typeface="Arial"/>
              </a:rPr>
              <a:t>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800225"/>
            <a:ext cx="10085388" cy="4154984"/>
          </a:xfrm>
          <a:prstGeom prst="rect">
            <a:avLst/>
          </a:prstGeom>
          <a:noFill/>
        </p:spPr>
        <p:txBody>
          <a:bodyPr wrap="square" rtlCol="0">
            <a:spAutoFit/>
          </a:bodyPr>
          <a:lstStyle/>
          <a:p>
            <a:pPr algn="ctr"/>
            <a:r>
              <a:rPr lang="en-US" sz="4400" dirty="0"/>
              <a:t>Draw YOU getting up in the morning.  </a:t>
            </a:r>
          </a:p>
          <a:p>
            <a:pPr algn="ctr"/>
            <a:r>
              <a:rPr lang="en-US" sz="4400" dirty="0"/>
              <a:t>Put your bed someplace strange. </a:t>
            </a:r>
          </a:p>
          <a:p>
            <a:pPr algn="ctr"/>
            <a:endParaRPr lang="en-US" sz="4400" dirty="0"/>
          </a:p>
          <a:p>
            <a:pPr algn="ctr"/>
            <a:r>
              <a:rPr lang="en-US" sz="4400" dirty="0"/>
              <a:t> Call the picture: </a:t>
            </a:r>
          </a:p>
          <a:p>
            <a:pPr algn="ctr"/>
            <a:r>
              <a:rPr lang="en-US" sz="4400" dirty="0"/>
              <a:t>Getting UP on the WRONG SIDE of the BED.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653060" y="654747"/>
            <a:ext cx="8811688" cy="789548"/>
          </a:xfrm>
          <a:prstGeom prst="rect">
            <a:avLst/>
          </a:prstGeom>
          <a:noFill/>
          <a:ln>
            <a:noFill/>
          </a:ln>
        </p:spPr>
        <p:txBody>
          <a:bodyPr lIns="0" tIns="0" rIns="0" bIns="0" anchor="ctr" anchorCtr="0">
            <a:noAutofit/>
          </a:bodyPr>
          <a:lstStyle/>
          <a:p>
            <a:pPr marL="0" marR="0" lvl="0" indent="0" algn="l" rtl="0">
              <a:spcBef>
                <a:spcPts val="0"/>
              </a:spcBef>
              <a:spcAft>
                <a:spcPts val="0"/>
              </a:spcAft>
              <a:buSzPct val="25000"/>
              <a:buNone/>
            </a:pPr>
            <a:r>
              <a:rPr lang="en-GB" sz="3400" b="1" i="0" u="none" strike="noStrike" cap="none" baseline="0">
                <a:solidFill>
                  <a:srgbClr val="1AB7EA"/>
                </a:solidFill>
                <a:latin typeface="PT Sans"/>
                <a:ea typeface="PT Sans"/>
                <a:cs typeface="PT Sans"/>
                <a:sym typeface="PT Sans"/>
              </a:rPr>
              <a:t>Section 3: Reflection (4 marks)</a:t>
            </a:r>
          </a:p>
        </p:txBody>
      </p:sp>
      <p:sp>
        <p:nvSpPr>
          <p:cNvPr id="85" name="Shape 85"/>
          <p:cNvSpPr txBox="1">
            <a:spLocks noGrp="1"/>
          </p:cNvSpPr>
          <p:nvPr>
            <p:ph type="body" idx="1"/>
          </p:nvPr>
        </p:nvSpPr>
        <p:spPr>
          <a:xfrm>
            <a:off x="652462" y="1444625"/>
            <a:ext cx="8812211" cy="4860924"/>
          </a:xfrm>
          <a:prstGeom prst="rect">
            <a:avLst/>
          </a:prstGeom>
          <a:noFill/>
          <a:ln>
            <a:noFill/>
          </a:ln>
        </p:spPr>
        <p:txBody>
          <a:bodyPr lIns="0" tIns="0" rIns="0" bIns="0" anchor="t" anchorCtr="0">
            <a:noAutofit/>
          </a:bodyPr>
          <a:lstStyle/>
          <a:p>
            <a:pPr marL="374340" marR="0" lvl="0" indent="-374340" algn="l" rtl="0">
              <a:spcBef>
                <a:spcPts val="0"/>
              </a:spcBef>
              <a:spcAft>
                <a:spcPts val="0"/>
              </a:spcAft>
              <a:buClr>
                <a:srgbClr val="004B8D"/>
              </a:buClr>
              <a:buSzPct val="100000"/>
              <a:buFont typeface="Arial"/>
              <a:buChar char="•"/>
            </a:pPr>
            <a:r>
              <a:rPr lang="en-GB" sz="2700" b="0" i="0" u="none" strike="noStrike" cap="none" baseline="0">
                <a:solidFill>
                  <a:srgbClr val="004B8D"/>
                </a:solidFill>
                <a:latin typeface="PT Sans"/>
                <a:ea typeface="PT Sans"/>
                <a:cs typeface="PT Sans"/>
                <a:sym typeface="PT Sans"/>
              </a:rPr>
              <a:t>Requires students to reflect on what undertaking their investigation highlighted to them about the methods used by, and the challenges facing, the historian</a:t>
            </a:r>
          </a:p>
          <a:p>
            <a:pPr marL="374340" marR="0" lvl="0" indent="-374340" algn="l" rtl="0">
              <a:spcBef>
                <a:spcPts val="0"/>
              </a:spcBef>
              <a:spcAft>
                <a:spcPts val="0"/>
              </a:spcAft>
              <a:buClr>
                <a:srgbClr val="004B8D"/>
              </a:buClr>
              <a:buSzPct val="100000"/>
              <a:buFont typeface="Arial"/>
              <a:buChar char="•"/>
            </a:pPr>
            <a:r>
              <a:rPr lang="en-GB" sz="2700" b="0" i="0" u="none" strike="noStrike" cap="none" baseline="0">
                <a:solidFill>
                  <a:srgbClr val="004B8D"/>
                </a:solidFill>
                <a:latin typeface="PT Sans"/>
                <a:ea typeface="PT Sans"/>
                <a:cs typeface="PT Sans"/>
                <a:sym typeface="PT Sans"/>
              </a:rPr>
              <a:t>See subject guide page 93 for examples of discussion questions that may help reflection</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0085388" cy="7562849"/>
          </a:xfrm>
        </p:spPr>
        <p:txBody>
          <a:bodyPr>
            <a:noAutofit/>
          </a:bodyPr>
          <a:lstStyle/>
          <a:p>
            <a:r>
              <a:rPr lang="en-US" sz="3500" b="1" dirty="0"/>
              <a:t>Section 2: Investigation</a:t>
            </a:r>
            <a:br>
              <a:rPr lang="en-US" sz="3500" b="1" dirty="0"/>
            </a:br>
            <a:r>
              <a:rPr lang="en-US" sz="3500" dirty="0"/>
              <a:t>This section of the internal assessment task consists of the actual investigation.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0085388" cy="7562849"/>
          </a:xfrm>
        </p:spPr>
        <p:txBody>
          <a:bodyPr>
            <a:noAutofit/>
          </a:bodyPr>
          <a:lstStyle/>
          <a:p>
            <a:r>
              <a:rPr lang="en-US" sz="3500" dirty="0"/>
              <a:t>The internal assessment task provides scope for a wide variety of different types of historical investigation, for example:</a:t>
            </a:r>
            <a:br>
              <a:rPr lang="en-US" sz="3500" dirty="0"/>
            </a:br>
            <a:br>
              <a:rPr lang="en-US" sz="3500" dirty="0"/>
            </a:br>
            <a:r>
              <a:rPr lang="en-US" sz="3500" dirty="0"/>
              <a:t>• a historical topic or theme using a variety of written sources or a variety of written and non-written</a:t>
            </a:r>
            <a:br>
              <a:rPr lang="en-US" sz="3500" dirty="0"/>
            </a:br>
            <a:r>
              <a:rPr lang="en-US" sz="3500" dirty="0"/>
              <a:t>sources</a:t>
            </a:r>
            <a:br>
              <a:rPr lang="en-US" sz="3500" dirty="0"/>
            </a:br>
            <a:r>
              <a:rPr lang="en-US" sz="3500" dirty="0"/>
              <a:t>• a historical topic based on fieldwork, for example, a museum, archeological site, battlefields, places of</a:t>
            </a:r>
            <a:br>
              <a:rPr lang="en-US" sz="3500" dirty="0"/>
            </a:br>
            <a:r>
              <a:rPr lang="en-US" sz="3500" dirty="0"/>
              <a:t>worship such as mosques or churches, historic buildings</a:t>
            </a:r>
            <a:br>
              <a:rPr lang="en-US" sz="3500" dirty="0"/>
            </a:br>
            <a:r>
              <a:rPr lang="en-US" sz="3500" dirty="0"/>
              <a:t>• a local history study.</a:t>
            </a:r>
            <a:br>
              <a:rPr lang="en-US" sz="3500" dirty="0"/>
            </a:br>
            <a:endParaRPr lang="en-US" sz="35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0085388" cy="7562849"/>
          </a:xfrm>
        </p:spPr>
        <p:txBody>
          <a:bodyPr>
            <a:noAutofit/>
          </a:bodyPr>
          <a:lstStyle/>
          <a:p>
            <a:r>
              <a:rPr lang="en-US" sz="3500" dirty="0"/>
              <a:t>The investigation must be clearly and effectively organized. </a:t>
            </a:r>
            <a:br>
              <a:rPr lang="en-US" sz="3500" dirty="0"/>
            </a:br>
            <a:br>
              <a:rPr lang="en-US" sz="3500" dirty="0"/>
            </a:br>
            <a:r>
              <a:rPr lang="en-US" sz="3500" dirty="0"/>
              <a:t>While there is no prescribed format for how this section must be structured, it must contain critical analysis that is focused clearly on the question being investigated, and must also include the conclusion that the student draws from their analysis.</a:t>
            </a:r>
            <a:br>
              <a:rPr lang="en-US" sz="3500" dirty="0"/>
            </a:br>
            <a:endParaRPr lang="en-US" sz="35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0085388" cy="7562849"/>
          </a:xfrm>
        </p:spPr>
        <p:txBody>
          <a:bodyPr>
            <a:noAutofit/>
          </a:bodyPr>
          <a:lstStyle/>
          <a:p>
            <a:r>
              <a:rPr lang="en-US" sz="3500" dirty="0"/>
              <a:t>In this section, students must use a range of evidence to support their argument. </a:t>
            </a:r>
            <a:br>
              <a:rPr lang="en-US" sz="3500" dirty="0"/>
            </a:br>
            <a:r>
              <a:rPr lang="en-US" sz="3500" dirty="0"/>
              <a:t>Please note that students</a:t>
            </a:r>
            <a:br>
              <a:rPr lang="en-US" sz="3500" dirty="0"/>
            </a:br>
            <a:r>
              <a:rPr lang="en-US" sz="3500" dirty="0"/>
              <a:t>can use primary sources, secondary sources, or a mixture of the two.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0085388" cy="7257630"/>
          </a:xfrm>
          <a:prstGeom prst="rect">
            <a:avLst/>
          </a:prstGeom>
        </p:spPr>
        <p:txBody>
          <a:bodyPr wrap="square" lIns="100840" tIns="50420" rIns="100840" bIns="50420">
            <a:spAutoFit/>
          </a:bodyPr>
          <a:lstStyle/>
          <a:p>
            <a:r>
              <a:rPr lang="en-US" sz="3100" b="1" dirty="0"/>
              <a:t>Criterion B: Investigation (15 marks)</a:t>
            </a:r>
          </a:p>
          <a:p>
            <a:r>
              <a:rPr lang="en-US" sz="3100" b="1" dirty="0"/>
              <a:t>Marks Level descriptor</a:t>
            </a:r>
          </a:p>
          <a:p>
            <a:pPr>
              <a:buFont typeface="Arial" pitchFamily="34" charset="0"/>
              <a:buChar char="•"/>
            </a:pPr>
            <a:r>
              <a:rPr lang="en-US" sz="3100" dirty="0"/>
              <a:t>0 </a:t>
            </a:r>
          </a:p>
          <a:p>
            <a:pPr lvl="1">
              <a:buFont typeface="Arial" pitchFamily="34" charset="0"/>
              <a:buChar char="•"/>
            </a:pPr>
            <a:r>
              <a:rPr lang="en-US" sz="3100" dirty="0"/>
              <a:t>The work does not reach a standard described by the descriptors below.</a:t>
            </a:r>
          </a:p>
          <a:p>
            <a:pPr>
              <a:buFont typeface="Arial" pitchFamily="34" charset="0"/>
              <a:buChar char="•"/>
            </a:pPr>
            <a:r>
              <a:rPr lang="en-US" sz="3100" dirty="0"/>
              <a:t>1–3 </a:t>
            </a:r>
          </a:p>
          <a:p>
            <a:pPr lvl="1">
              <a:buFont typeface="Arial" pitchFamily="34" charset="0"/>
              <a:buChar char="•"/>
            </a:pPr>
            <a:r>
              <a:rPr lang="en-US" sz="3100" dirty="0"/>
              <a:t>The investigation lacks clarity and coherence, and is poorly organized. </a:t>
            </a:r>
          </a:p>
          <a:p>
            <a:pPr lvl="1">
              <a:buFont typeface="Arial" pitchFamily="34" charset="0"/>
              <a:buChar char="•"/>
            </a:pPr>
            <a:r>
              <a:rPr lang="en-US" sz="3100" dirty="0"/>
              <a:t>Where there is a recognizable structure there is minimal focus on the task. </a:t>
            </a:r>
          </a:p>
          <a:p>
            <a:pPr lvl="1">
              <a:buFont typeface="Arial" pitchFamily="34" charset="0"/>
              <a:buChar char="•"/>
            </a:pPr>
            <a:r>
              <a:rPr lang="en-US" sz="3100" dirty="0"/>
              <a:t>The response contains little or no critical analysis. It may consist mostly of generalizations and poorly substantiated assertions. </a:t>
            </a:r>
          </a:p>
          <a:p>
            <a:pPr lvl="1">
              <a:buFont typeface="Arial" pitchFamily="34" charset="0"/>
              <a:buChar char="•"/>
            </a:pPr>
            <a:r>
              <a:rPr lang="en-US" sz="3100" dirty="0"/>
              <a:t>Reference is made to evidence from sources, but there is no analysis of that evidence.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85388" cy="6565133"/>
          </a:xfrm>
          <a:prstGeom prst="rect">
            <a:avLst/>
          </a:prstGeom>
        </p:spPr>
        <p:txBody>
          <a:bodyPr wrap="square" lIns="100840" tIns="50420" rIns="100840" bIns="50420">
            <a:spAutoFit/>
          </a:bodyPr>
          <a:lstStyle/>
          <a:p>
            <a:r>
              <a:rPr lang="en-US" sz="3500" b="1" dirty="0"/>
              <a:t>Criterion B: Investigation (15 marks)</a:t>
            </a:r>
          </a:p>
          <a:p>
            <a:r>
              <a:rPr lang="en-US" sz="3500" b="1" dirty="0"/>
              <a:t>Marks Level descriptor</a:t>
            </a:r>
          </a:p>
          <a:p>
            <a:pPr>
              <a:buFont typeface="Arial" pitchFamily="34" charset="0"/>
              <a:buChar char="•"/>
            </a:pPr>
            <a:r>
              <a:rPr lang="en-US" sz="3500" dirty="0"/>
              <a:t>4–6 </a:t>
            </a:r>
          </a:p>
          <a:p>
            <a:pPr lvl="1">
              <a:buFont typeface="Arial" pitchFamily="34" charset="0"/>
              <a:buChar char="•"/>
            </a:pPr>
            <a:r>
              <a:rPr lang="en-US" sz="3500" dirty="0"/>
              <a:t>There is an attempt to organize the investigation but this is only partially successful, and the investigation lacks clarity and coherence. </a:t>
            </a:r>
          </a:p>
          <a:p>
            <a:pPr lvl="1">
              <a:buFont typeface="Arial" pitchFamily="34" charset="0"/>
              <a:buChar char="•"/>
            </a:pPr>
            <a:r>
              <a:rPr lang="en-US" sz="3500" dirty="0"/>
              <a:t>The investigation contains some limited critical analysis but the response is primarily narrative/descriptive in nature, rather than analytical. </a:t>
            </a:r>
          </a:p>
          <a:p>
            <a:pPr lvl="1">
              <a:buFont typeface="Arial" pitchFamily="34" charset="0"/>
              <a:buChar char="•"/>
            </a:pPr>
            <a:r>
              <a:rPr lang="en-US" sz="3500" dirty="0"/>
              <a:t>Evidence from sources is included, but is not integrated into the analysis/argument.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85388" cy="7596184"/>
          </a:xfrm>
          <a:prstGeom prst="rect">
            <a:avLst/>
          </a:prstGeom>
        </p:spPr>
        <p:txBody>
          <a:bodyPr wrap="square" lIns="100840" tIns="50420" rIns="100840" bIns="50420">
            <a:spAutoFit/>
          </a:bodyPr>
          <a:lstStyle/>
          <a:p>
            <a:r>
              <a:rPr lang="en-US" sz="3500" b="1" dirty="0"/>
              <a:t>Criterion B: Investigation (15 marks)</a:t>
            </a:r>
          </a:p>
          <a:p>
            <a:r>
              <a:rPr lang="en-US" sz="3500" b="1" dirty="0"/>
              <a:t>Marks Level descriptor</a:t>
            </a:r>
          </a:p>
          <a:p>
            <a:pPr>
              <a:buFont typeface="Arial" pitchFamily="34" charset="0"/>
              <a:buChar char="•"/>
            </a:pPr>
            <a:r>
              <a:rPr lang="en-US" sz="3500" dirty="0"/>
              <a:t>7–9 </a:t>
            </a:r>
          </a:p>
          <a:p>
            <a:pPr lvl="1">
              <a:buFont typeface="Arial" pitchFamily="34" charset="0"/>
              <a:buChar char="•"/>
            </a:pPr>
            <a:r>
              <a:rPr lang="en-US" sz="3500" dirty="0"/>
              <a:t>The investigation is generally clear and well organized, but there is some repetition or lack of clarity in places. </a:t>
            </a:r>
          </a:p>
          <a:p>
            <a:pPr lvl="1">
              <a:buFont typeface="Arial" pitchFamily="34" charset="0"/>
              <a:buChar char="•"/>
            </a:pPr>
            <a:r>
              <a:rPr lang="en-US" sz="3500" dirty="0"/>
              <a:t>The response moves beyond description to include some analysis or critical commentary, but this is not sustained. </a:t>
            </a:r>
          </a:p>
          <a:p>
            <a:pPr lvl="1">
              <a:buFont typeface="Arial" pitchFamily="34" charset="0"/>
              <a:buChar char="•"/>
            </a:pPr>
            <a:r>
              <a:rPr lang="en-US" sz="3500" dirty="0"/>
              <a:t>There is an attempt to integrate evidence from sources with the analysis/argument. </a:t>
            </a:r>
          </a:p>
          <a:p>
            <a:pPr lvl="1">
              <a:buFont typeface="Arial" pitchFamily="34" charset="0"/>
              <a:buChar char="•"/>
            </a:pPr>
            <a:r>
              <a:rPr lang="en-US" sz="3500" dirty="0"/>
              <a:t>There may be awareness of different perspectives, but these perspectives are not evaluated.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53060" y="654747"/>
            <a:ext cx="8811688" cy="789548"/>
          </a:xfrm>
          <a:prstGeom prst="rect">
            <a:avLst/>
          </a:prstGeom>
          <a:noFill/>
          <a:ln>
            <a:noFill/>
          </a:ln>
        </p:spPr>
        <p:txBody>
          <a:bodyPr lIns="0" tIns="0" rIns="0" bIns="0" anchor="ctr" anchorCtr="0">
            <a:noAutofit/>
          </a:bodyPr>
          <a:lstStyle/>
          <a:p>
            <a:pPr marL="0" marR="0" lvl="0" indent="0" algn="l" rtl="0">
              <a:spcBef>
                <a:spcPts val="0"/>
              </a:spcBef>
              <a:spcAft>
                <a:spcPts val="0"/>
              </a:spcAft>
              <a:buSzPct val="25000"/>
              <a:buNone/>
            </a:pPr>
            <a:r>
              <a:rPr lang="en-GB" sz="3400" b="1" i="0" u="none" strike="noStrike" cap="none" baseline="0">
                <a:solidFill>
                  <a:srgbClr val="1AB7EA"/>
                </a:solidFill>
                <a:latin typeface="PT Sans"/>
                <a:ea typeface="PT Sans"/>
                <a:cs typeface="PT Sans"/>
                <a:sym typeface="PT Sans"/>
              </a:rPr>
              <a:t>Internal Assessment</a:t>
            </a:r>
          </a:p>
        </p:txBody>
      </p:sp>
      <p:sp>
        <p:nvSpPr>
          <p:cNvPr id="52" name="Shape 52"/>
          <p:cNvSpPr txBox="1">
            <a:spLocks noGrp="1"/>
          </p:cNvSpPr>
          <p:nvPr>
            <p:ph type="body" idx="1"/>
          </p:nvPr>
        </p:nvSpPr>
        <p:spPr>
          <a:xfrm>
            <a:off x="652462" y="1737359"/>
            <a:ext cx="8812211" cy="4568189"/>
          </a:xfrm>
          <a:prstGeom prst="rect">
            <a:avLst/>
          </a:prstGeom>
          <a:noFill/>
          <a:ln>
            <a:noFill/>
          </a:ln>
        </p:spPr>
        <p:txBody>
          <a:bodyPr lIns="0" tIns="0" rIns="0" bIns="0" anchor="t" anchorCtr="0">
            <a:noAutofit/>
          </a:bodyPr>
          <a:lstStyle/>
          <a:p>
            <a:pPr marL="374340" marR="0" lvl="0" indent="-374340" algn="l" rtl="0">
              <a:spcBef>
                <a:spcPts val="0"/>
              </a:spcBef>
              <a:spcAft>
                <a:spcPts val="0"/>
              </a:spcAft>
              <a:buClr>
                <a:srgbClr val="004B8D"/>
              </a:buClr>
              <a:buSzPct val="100000"/>
              <a:buFont typeface="Arial"/>
              <a:buChar char="•"/>
            </a:pPr>
            <a:r>
              <a:rPr lang="en-GB" sz="2700" b="0" i="0" u="none" strike="noStrike" cap="none" baseline="0">
                <a:solidFill>
                  <a:srgbClr val="004B8D"/>
                </a:solidFill>
                <a:latin typeface="PT Sans"/>
                <a:ea typeface="PT Sans"/>
                <a:cs typeface="PT Sans"/>
                <a:sym typeface="PT Sans"/>
              </a:rPr>
              <a:t>Compulsory for both SL and HL</a:t>
            </a:r>
          </a:p>
          <a:p>
            <a:pPr marL="374340" marR="0" lvl="0" indent="-374340" algn="l" rtl="0">
              <a:spcBef>
                <a:spcPts val="0"/>
              </a:spcBef>
              <a:spcAft>
                <a:spcPts val="0"/>
              </a:spcAft>
              <a:buClr>
                <a:srgbClr val="004B8D"/>
              </a:buClr>
              <a:buSzPct val="100000"/>
              <a:buFont typeface="Arial"/>
              <a:buChar char="•"/>
            </a:pPr>
            <a:r>
              <a:rPr lang="en-GB" sz="2700" b="0" i="0" u="none" strike="noStrike" cap="none" baseline="0">
                <a:solidFill>
                  <a:srgbClr val="004B8D"/>
                </a:solidFill>
                <a:latin typeface="PT Sans"/>
                <a:ea typeface="PT Sans"/>
                <a:cs typeface="PT Sans"/>
                <a:sym typeface="PT Sans"/>
              </a:rPr>
              <a:t>Demonstrate application of skills and knowledge and pursue a topic of personal interest or enhance syllabus coverage</a:t>
            </a:r>
          </a:p>
          <a:p>
            <a:pPr marL="374340" marR="0" lvl="0" indent="-374340" algn="l" rtl="0">
              <a:spcBef>
                <a:spcPts val="0"/>
              </a:spcBef>
              <a:spcAft>
                <a:spcPts val="0"/>
              </a:spcAft>
              <a:buClr>
                <a:srgbClr val="004B8D"/>
              </a:buClr>
              <a:buSzPct val="100000"/>
              <a:buFont typeface="Arial"/>
              <a:buChar char="•"/>
            </a:pPr>
            <a:r>
              <a:rPr lang="en-GB" sz="2700" b="0" i="0" u="none" strike="noStrike" cap="none" baseline="0">
                <a:solidFill>
                  <a:srgbClr val="004B8D"/>
                </a:solidFill>
                <a:latin typeface="PT Sans"/>
                <a:ea typeface="PT Sans"/>
                <a:cs typeface="PT Sans"/>
                <a:sym typeface="PT Sans"/>
              </a:rPr>
              <a:t>Should be woven into normal classroom teaching and not be a separate activity conducted after the course has been taught</a:t>
            </a:r>
          </a:p>
          <a:p>
            <a:pPr marL="374340" marR="0" lvl="0" indent="-374340" algn="l" rtl="0">
              <a:spcBef>
                <a:spcPts val="0"/>
              </a:spcBef>
              <a:spcAft>
                <a:spcPts val="0"/>
              </a:spcAft>
              <a:buClr>
                <a:srgbClr val="004B8D"/>
              </a:buClr>
              <a:buSzPct val="100000"/>
              <a:buFont typeface="Arial"/>
              <a:buChar char="•"/>
            </a:pPr>
            <a:r>
              <a:rPr lang="en-GB" sz="2700" b="0" i="0" u="none" strike="noStrike" cap="none" baseline="0">
                <a:solidFill>
                  <a:srgbClr val="004B8D"/>
                </a:solidFill>
                <a:latin typeface="PT Sans"/>
                <a:ea typeface="PT Sans"/>
                <a:cs typeface="PT Sans"/>
                <a:sym typeface="PT Sans"/>
              </a:rPr>
              <a:t>Historical investigation on a topic of their choice</a:t>
            </a:r>
          </a:p>
          <a:p>
            <a:pPr marL="374340" marR="0" lvl="0" indent="-374340" algn="l" rtl="0">
              <a:spcBef>
                <a:spcPts val="0"/>
              </a:spcBef>
              <a:spcAft>
                <a:spcPts val="0"/>
              </a:spcAft>
              <a:buClr>
                <a:srgbClr val="004B8D"/>
              </a:buClr>
              <a:buSzPct val="100000"/>
              <a:buFont typeface="Arial"/>
              <a:buChar char="•"/>
            </a:pPr>
            <a:r>
              <a:rPr lang="en-GB" sz="2700" b="0" i="0" u="none" strike="noStrike" cap="none" baseline="0">
                <a:solidFill>
                  <a:srgbClr val="004B8D"/>
                </a:solidFill>
                <a:latin typeface="PT Sans"/>
                <a:ea typeface="PT Sans"/>
                <a:cs typeface="PT Sans"/>
                <a:sym typeface="PT Sans"/>
              </a:rPr>
              <a:t>Group work may NOT be undertaken</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85388" cy="8180960"/>
          </a:xfrm>
          <a:prstGeom prst="rect">
            <a:avLst/>
          </a:prstGeom>
        </p:spPr>
        <p:txBody>
          <a:bodyPr wrap="square" lIns="100840" tIns="50420" rIns="100840" bIns="50420">
            <a:spAutoFit/>
          </a:bodyPr>
          <a:lstStyle/>
          <a:p>
            <a:r>
              <a:rPr lang="en-US" sz="3500" b="1" dirty="0"/>
              <a:t>Criterion B: Investigation (15 marks)</a:t>
            </a:r>
          </a:p>
          <a:p>
            <a:r>
              <a:rPr lang="en-US" sz="3500" b="1" dirty="0"/>
              <a:t>Marks Level descriptor</a:t>
            </a:r>
          </a:p>
          <a:p>
            <a:pPr>
              <a:buFont typeface="Arial" pitchFamily="34" charset="0"/>
              <a:buChar char="•"/>
            </a:pPr>
            <a:r>
              <a:rPr lang="en-US" sz="3500" dirty="0"/>
              <a:t>10–12 </a:t>
            </a:r>
          </a:p>
          <a:p>
            <a:pPr lvl="1">
              <a:buFont typeface="Arial" pitchFamily="34" charset="0"/>
              <a:buChar char="•"/>
            </a:pPr>
            <a:r>
              <a:rPr lang="en-US" sz="3500" dirty="0"/>
              <a:t>The investigation is generally clear and well organized, although there may be some repetition or lack of clarity in places. </a:t>
            </a:r>
          </a:p>
          <a:p>
            <a:pPr lvl="1">
              <a:buFont typeface="Arial" pitchFamily="34" charset="0"/>
              <a:buChar char="•"/>
            </a:pPr>
            <a:r>
              <a:rPr lang="en-US" sz="3500" dirty="0"/>
              <a:t>The investigation contains critical analysis, although this analysis may lack development or clarity. </a:t>
            </a:r>
          </a:p>
          <a:p>
            <a:pPr lvl="1">
              <a:buFont typeface="Arial" pitchFamily="34" charset="0"/>
              <a:buChar char="•"/>
            </a:pPr>
            <a:r>
              <a:rPr lang="en-US" sz="3500" dirty="0"/>
              <a:t>Evidence from a range of sources is used to support the argument. </a:t>
            </a:r>
          </a:p>
          <a:p>
            <a:pPr lvl="1">
              <a:buFont typeface="Arial" pitchFamily="34" charset="0"/>
              <a:buChar char="•"/>
            </a:pPr>
            <a:r>
              <a:rPr lang="en-US" sz="3500" dirty="0"/>
              <a:t>There is awareness and some evaluation of different perspectives. </a:t>
            </a:r>
          </a:p>
          <a:p>
            <a:pPr lvl="1">
              <a:buFont typeface="Arial" pitchFamily="34" charset="0"/>
              <a:buChar char="•"/>
            </a:pPr>
            <a:r>
              <a:rPr lang="en-US" sz="3500" dirty="0"/>
              <a:t>The investigation argues to a reasoned conclusion.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85388" cy="7642351"/>
          </a:xfrm>
          <a:prstGeom prst="rect">
            <a:avLst/>
          </a:prstGeom>
        </p:spPr>
        <p:txBody>
          <a:bodyPr wrap="square" lIns="100840" tIns="50420" rIns="100840" bIns="50420">
            <a:spAutoFit/>
          </a:bodyPr>
          <a:lstStyle/>
          <a:p>
            <a:r>
              <a:rPr lang="en-US" sz="3500" b="1" dirty="0"/>
              <a:t>Criterion B: Investigation (15 marks)</a:t>
            </a:r>
          </a:p>
          <a:p>
            <a:r>
              <a:rPr lang="en-US" sz="3500" b="1" dirty="0"/>
              <a:t>Marks Level descriptor</a:t>
            </a:r>
          </a:p>
          <a:p>
            <a:pPr>
              <a:buFont typeface="Arial" pitchFamily="34" charset="0"/>
              <a:buChar char="•"/>
            </a:pPr>
            <a:r>
              <a:rPr lang="en-US" sz="3500" dirty="0"/>
              <a:t>13–15 </a:t>
            </a:r>
          </a:p>
          <a:p>
            <a:pPr lvl="1">
              <a:buFont typeface="Arial" pitchFamily="34" charset="0"/>
              <a:buChar char="•"/>
            </a:pPr>
            <a:r>
              <a:rPr lang="en-US" sz="3500" dirty="0"/>
              <a:t>The investigation is clear, coherent and effectively organized. </a:t>
            </a:r>
          </a:p>
          <a:p>
            <a:pPr lvl="1">
              <a:buFont typeface="Arial" pitchFamily="34" charset="0"/>
              <a:buChar char="•"/>
            </a:pPr>
            <a:r>
              <a:rPr lang="en-US" sz="3500" dirty="0"/>
              <a:t>The investigation contains well-developed critical analysis that is focused clearly on the stated question. </a:t>
            </a:r>
          </a:p>
          <a:p>
            <a:pPr lvl="1">
              <a:buFont typeface="Arial" pitchFamily="34" charset="0"/>
              <a:buChar char="•"/>
            </a:pPr>
            <a:r>
              <a:rPr lang="en-US" sz="3500" dirty="0"/>
              <a:t>Evidence from a range of sources is used effectively to support the argument. </a:t>
            </a:r>
          </a:p>
          <a:p>
            <a:pPr lvl="1">
              <a:buFont typeface="Arial" pitchFamily="34" charset="0"/>
              <a:buChar char="•"/>
            </a:pPr>
            <a:r>
              <a:rPr lang="en-US" sz="3500" dirty="0"/>
              <a:t>There is evaluation of different perspectives. </a:t>
            </a:r>
          </a:p>
          <a:p>
            <a:pPr lvl="1">
              <a:buFont typeface="Arial" pitchFamily="34" charset="0"/>
              <a:buChar char="•"/>
            </a:pPr>
            <a:r>
              <a:rPr lang="en-US" sz="3500" dirty="0"/>
              <a:t>The investigation argues to a reasoned conclusion that is consistent with the evidence and arguments provided.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428625"/>
            <a:ext cx="10085388"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a:ln>
                  <a:noFill/>
                </a:ln>
                <a:solidFill>
                  <a:schemeClr val="tx1"/>
                </a:solidFill>
                <a:effectLst/>
                <a:latin typeface="Arial" pitchFamily="34" charset="0"/>
                <a:ea typeface="Calibri" pitchFamily="34" charset="0"/>
                <a:cs typeface="MyriadPro-Bold"/>
              </a:rPr>
              <a:t>Section 3: Reflection</a:t>
            </a:r>
            <a:endParaRPr kumimoji="0" lang="en-US" sz="48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34" charset="0"/>
                <a:ea typeface="Calibri" pitchFamily="34" charset="0"/>
                <a:cs typeface="MyriadPro-Regular"/>
              </a:rPr>
              <a:t>This section of the internal assessment task requires students to reflect on what undertaking their investigation highlighted to them about the methods used by, and the challenges facing, the historian.</a:t>
            </a:r>
            <a:endParaRPr kumimoji="0" lang="en-US" sz="4800" b="0" i="0" u="none" strike="noStrike" cap="none" normalizeH="0" baseline="0" dirty="0">
              <a:ln>
                <a:noFill/>
              </a:ln>
              <a:solidFill>
                <a:schemeClr val="tx1"/>
              </a:solidFill>
              <a:effectLst/>
              <a:latin typeface="Arial" pitchFamily="34" charset="0"/>
            </a:endParaRPr>
          </a:p>
        </p:txBody>
      </p:sp>
      <p:pic>
        <p:nvPicPr>
          <p:cNvPr id="1027" name="Picture 3" descr="http://chuckbolton.files.wordpress.com/2010/12/reflection.jpg"/>
          <p:cNvPicPr>
            <a:picLocks noChangeAspect="1" noChangeArrowheads="1"/>
          </p:cNvPicPr>
          <p:nvPr/>
        </p:nvPicPr>
        <p:blipFill>
          <a:blip r:embed="rId2"/>
          <a:srcRect/>
          <a:stretch>
            <a:fillRect/>
          </a:stretch>
        </p:blipFill>
        <p:spPr bwMode="auto">
          <a:xfrm>
            <a:off x="2528094" y="3581400"/>
            <a:ext cx="5572125" cy="398145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10085388" cy="65864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34" charset="0"/>
                <a:ea typeface="Calibri" pitchFamily="34" charset="0"/>
                <a:cs typeface="MyriadPro-Regular"/>
              </a:rPr>
              <a:t>Examples of discussion questions that may help to encourage reflection include the following.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a:ln>
                  <a:noFill/>
                </a:ln>
                <a:solidFill>
                  <a:schemeClr val="tx1"/>
                </a:solidFill>
                <a:effectLst/>
                <a:latin typeface="Arial" pitchFamily="34" charset="0"/>
                <a:ea typeface="Calibri" pitchFamily="34" charset="0"/>
                <a:cs typeface="MyriadPro-Regular"/>
              </a:rPr>
              <a:t>What methods used by historians did you use in your investigation?</a:t>
            </a:r>
            <a:endParaRPr kumimoji="0" lang="en-US" sz="48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a:ln>
                  <a:noFill/>
                </a:ln>
                <a:solidFill>
                  <a:schemeClr val="tx1"/>
                </a:solidFill>
                <a:effectLst/>
                <a:latin typeface="Arial" pitchFamily="34" charset="0"/>
                <a:ea typeface="Calibri" pitchFamily="34" charset="0"/>
                <a:cs typeface="MyriadPro-Regular"/>
              </a:rPr>
              <a:t>What did your investigation highlight to you about the limitations of those methods?</a:t>
            </a:r>
            <a:endParaRPr kumimoji="0" lang="en-US" sz="48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a:ln>
                  <a:noFill/>
                </a:ln>
                <a:solidFill>
                  <a:schemeClr val="tx1"/>
                </a:solidFill>
                <a:effectLst/>
                <a:latin typeface="Arial" pitchFamily="34" charset="0"/>
                <a:ea typeface="Calibri" pitchFamily="34" charset="0"/>
                <a:cs typeface="MyriadPro-Regular"/>
              </a:rPr>
              <a:t>What are the challenges facing the historian? How do they differ from the challenges facing a scientist or a mathematician?</a:t>
            </a:r>
            <a:endParaRPr kumimoji="0" lang="en-US" sz="48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a:ln>
                  <a:noFill/>
                </a:ln>
                <a:solidFill>
                  <a:schemeClr val="tx1"/>
                </a:solidFill>
                <a:effectLst/>
                <a:latin typeface="Arial" pitchFamily="34" charset="0"/>
                <a:ea typeface="Calibri" pitchFamily="34" charset="0"/>
                <a:cs typeface="MyriadPro-Regular"/>
              </a:rPr>
              <a:t>What challenges in particular does archive-based history present?</a:t>
            </a:r>
            <a:endParaRPr kumimoji="0" lang="en-US" sz="48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a:ln>
                  <a:noFill/>
                </a:ln>
                <a:solidFill>
                  <a:schemeClr val="tx1"/>
                </a:solidFill>
                <a:effectLst/>
                <a:latin typeface="Arial" pitchFamily="34" charset="0"/>
                <a:ea typeface="Calibri" pitchFamily="34" charset="0"/>
                <a:cs typeface="MyriadPro-Regular"/>
              </a:rPr>
              <a:t>How can the reliability of sources be evaluated?</a:t>
            </a:r>
            <a:endParaRPr kumimoji="0" lang="en-US" sz="4800" b="0" i="0" u="none" strike="noStrike" cap="none" normalizeH="0" baseline="0" dirty="0">
              <a:ln>
                <a:noFill/>
              </a:ln>
              <a:solidFill>
                <a:schemeClr val="tx1"/>
              </a:solidFill>
              <a:effectLst/>
              <a:latin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478393"/>
            <a:ext cx="10085388"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3200" dirty="0">
                <a:solidFill>
                  <a:schemeClr val="tx1"/>
                </a:solidFill>
                <a:latin typeface="Arial" pitchFamily="34" charset="0"/>
                <a:ea typeface="Calibri" pitchFamily="34" charset="0"/>
                <a:cs typeface="MyriadPro-Regular"/>
              </a:rPr>
              <a:t>Examples cont….</a:t>
            </a:r>
          </a:p>
          <a:p>
            <a:pPr lvl="0" eaLnBrk="0" fontAlgn="base" hangingPunct="0">
              <a:spcBef>
                <a:spcPct val="0"/>
              </a:spcBef>
              <a:spcAft>
                <a:spcPct val="0"/>
              </a:spcAft>
            </a:pPr>
            <a:endParaRPr kumimoji="0" lang="en-US" sz="3200" b="0" i="0" u="none" strike="noStrike" cap="none" normalizeH="0" baseline="0" dirty="0">
              <a:ln>
                <a:noFill/>
              </a:ln>
              <a:solidFill>
                <a:schemeClr val="tx1"/>
              </a:solidFill>
              <a:effectLst/>
              <a:latin typeface="Arial" pitchFamily="34" charset="0"/>
              <a:ea typeface="Calibri" pitchFamily="34" charset="0"/>
              <a:cs typeface="MyriadPro-Regular"/>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a:ln>
                  <a:noFill/>
                </a:ln>
                <a:solidFill>
                  <a:schemeClr val="tx1"/>
                </a:solidFill>
                <a:effectLst/>
                <a:latin typeface="Arial" pitchFamily="34" charset="0"/>
                <a:ea typeface="Calibri" pitchFamily="34" charset="0"/>
                <a:cs typeface="MyriadPro-Regular"/>
              </a:rPr>
              <a:t>What is the difference between bias and selection?</a:t>
            </a:r>
            <a:endParaRPr kumimoji="0" lang="en-US" sz="48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a:ln>
                  <a:noFill/>
                </a:ln>
                <a:solidFill>
                  <a:schemeClr val="tx1"/>
                </a:solidFill>
                <a:effectLst/>
                <a:latin typeface="Arial" pitchFamily="34" charset="0"/>
                <a:ea typeface="Calibri" pitchFamily="34" charset="0"/>
                <a:cs typeface="MyriadPro-Regular"/>
              </a:rPr>
              <a:t>What constitutes a historical event?</a:t>
            </a:r>
            <a:endParaRPr kumimoji="0" lang="en-US" sz="48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a:ln>
                  <a:noFill/>
                </a:ln>
                <a:solidFill>
                  <a:schemeClr val="tx1"/>
                </a:solidFill>
                <a:effectLst/>
                <a:latin typeface="Arial" pitchFamily="34" charset="0"/>
                <a:ea typeface="Calibri" pitchFamily="34" charset="0"/>
                <a:cs typeface="MyriadPro-Regular"/>
              </a:rPr>
              <a:t>Who decides which events are historically significant?</a:t>
            </a:r>
            <a:endParaRPr kumimoji="0" lang="en-US" sz="48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a:ln>
                  <a:noFill/>
                </a:ln>
                <a:solidFill>
                  <a:schemeClr val="tx1"/>
                </a:solidFill>
                <a:effectLst/>
                <a:latin typeface="Arial" pitchFamily="34" charset="0"/>
                <a:ea typeface="Calibri" pitchFamily="34" charset="0"/>
                <a:cs typeface="MyriadPro-Regular"/>
              </a:rPr>
              <a:t>Is it possible to describe historical events in an unbiased way?</a:t>
            </a:r>
            <a:endParaRPr kumimoji="0" lang="en-US" sz="48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a:ln>
                  <a:noFill/>
                </a:ln>
                <a:solidFill>
                  <a:schemeClr val="tx1"/>
                </a:solidFill>
                <a:effectLst/>
                <a:latin typeface="Arial" pitchFamily="34" charset="0"/>
                <a:ea typeface="Calibri" pitchFamily="34" charset="0"/>
                <a:cs typeface="MyriadPro-Regular"/>
              </a:rPr>
              <a:t>What is the role of the historian?</a:t>
            </a:r>
            <a:endParaRPr kumimoji="0" lang="en-US" sz="48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a:ln>
                  <a:noFill/>
                </a:ln>
                <a:solidFill>
                  <a:schemeClr val="tx1"/>
                </a:solidFill>
                <a:effectLst/>
                <a:latin typeface="Arial" pitchFamily="34" charset="0"/>
                <a:ea typeface="Calibri" pitchFamily="34" charset="0"/>
                <a:cs typeface="MyriadPro-Regular"/>
              </a:rPr>
              <a:t>Should terms such as “atrocity” be used when writing about history, or should value judgments be avoided?</a:t>
            </a:r>
            <a:endParaRPr kumimoji="0" lang="en-US" sz="48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a:ln>
                  <a:noFill/>
                </a:ln>
                <a:solidFill>
                  <a:schemeClr val="tx1"/>
                </a:solidFill>
                <a:effectLst/>
                <a:latin typeface="Arial" pitchFamily="34" charset="0"/>
                <a:ea typeface="Calibri" pitchFamily="34" charset="0"/>
                <a:cs typeface="MyriadPro-Regular"/>
              </a:rPr>
              <a:t>If it is difficult to establish proof in history, does that mean that all versions are equally acceptable?</a:t>
            </a:r>
            <a:endParaRPr kumimoji="0" lang="en-US" sz="6600" b="0" i="0" u="none" strike="noStrike" cap="none" normalizeH="0" baseline="0" dirty="0">
              <a:ln>
                <a:noFill/>
              </a:ln>
              <a:solidFill>
                <a:schemeClr val="tx1"/>
              </a:solidFill>
              <a:effectLst/>
              <a:latin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l="1949" t="11458" r="51176" b="9375"/>
          <a:stretch>
            <a:fillRect/>
          </a:stretch>
        </p:blipFill>
        <p:spPr bwMode="auto">
          <a:xfrm>
            <a:off x="0" y="-1"/>
            <a:ext cx="10061408" cy="63722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52462" y="1109608"/>
            <a:ext cx="8812211" cy="4860924"/>
          </a:xfrm>
          <a:prstGeom prst="rect">
            <a:avLst/>
          </a:prstGeom>
          <a:noFill/>
          <a:ln>
            <a:noFill/>
          </a:ln>
        </p:spPr>
        <p:txBody>
          <a:bodyPr lIns="0" tIns="0" rIns="0" bIns="0" anchor="t" anchorCtr="0">
            <a:noAutofit/>
          </a:bodyPr>
          <a:lstStyle/>
          <a:p>
            <a:pPr marL="374340" marR="0" lvl="0" indent="-374340" algn="l" rtl="0">
              <a:spcBef>
                <a:spcPts val="0"/>
              </a:spcBef>
              <a:spcAft>
                <a:spcPts val="0"/>
              </a:spcAft>
              <a:buClr>
                <a:srgbClr val="004B8D"/>
              </a:buClr>
              <a:buSzPct val="100000"/>
              <a:buFont typeface="Arial"/>
              <a:buChar char="•"/>
            </a:pPr>
            <a:r>
              <a:rPr lang="en-GB" sz="2700" b="0" i="0" u="none" strike="noStrike" cap="none" baseline="0">
                <a:solidFill>
                  <a:srgbClr val="004B8D"/>
                </a:solidFill>
                <a:latin typeface="PT Sans"/>
                <a:ea typeface="PT Sans"/>
                <a:cs typeface="PT Sans"/>
                <a:sym typeface="PT Sans"/>
              </a:rPr>
              <a:t>Bibliography and clear referencing of all sources </a:t>
            </a:r>
            <a:r>
              <a:rPr lang="en-GB" sz="2700" b="1" i="0" u="none" strike="noStrike" cap="none" baseline="0">
                <a:solidFill>
                  <a:srgbClr val="FF0000"/>
                </a:solidFill>
                <a:latin typeface="PT Sans"/>
                <a:ea typeface="PT Sans"/>
                <a:cs typeface="PT Sans"/>
                <a:sym typeface="PT Sans"/>
              </a:rPr>
              <a:t>must</a:t>
            </a:r>
            <a:r>
              <a:rPr lang="en-GB" sz="2700" b="0" i="0" u="none" strike="noStrike" cap="none" baseline="0">
                <a:solidFill>
                  <a:srgbClr val="004B8D"/>
                </a:solidFill>
                <a:latin typeface="PT Sans"/>
                <a:ea typeface="PT Sans"/>
                <a:cs typeface="PT Sans"/>
                <a:sym typeface="PT Sans"/>
              </a:rPr>
              <a:t> be included with every investigation, but these are not included in the overall word count</a:t>
            </a:r>
          </a:p>
          <a:p>
            <a:pPr marL="374340" marR="0" lvl="0" indent="-374340" algn="l" rtl="0">
              <a:spcBef>
                <a:spcPts val="0"/>
              </a:spcBef>
              <a:spcAft>
                <a:spcPts val="0"/>
              </a:spcAft>
              <a:buClr>
                <a:srgbClr val="004B8D"/>
              </a:buClr>
              <a:buFont typeface="Arial"/>
              <a:buNone/>
            </a:pPr>
            <a:endParaRPr sz="2700" b="0" i="0" u="none" strike="noStrike" cap="none" baseline="0">
              <a:solidFill>
                <a:srgbClr val="004B8D"/>
              </a:solidFill>
              <a:latin typeface="PT Sans"/>
              <a:ea typeface="PT Sans"/>
              <a:cs typeface="PT Sans"/>
              <a:sym typeface="PT Sans"/>
            </a:endParaRPr>
          </a:p>
          <a:p>
            <a:pPr marL="374340" marR="0" lvl="0" indent="-374340" algn="l" rtl="0">
              <a:spcBef>
                <a:spcPts val="0"/>
              </a:spcBef>
              <a:spcAft>
                <a:spcPts val="0"/>
              </a:spcAft>
              <a:buClr>
                <a:srgbClr val="004B8D"/>
              </a:buClr>
              <a:buSzPct val="100000"/>
              <a:buFont typeface="Arial"/>
              <a:buChar char="•"/>
            </a:pPr>
            <a:r>
              <a:rPr lang="en-GB" sz="2700" b="0" i="0" u="none" strike="noStrike" cap="none" baseline="0">
                <a:solidFill>
                  <a:srgbClr val="004B8D"/>
                </a:solidFill>
                <a:latin typeface="PT Sans"/>
                <a:ea typeface="PT Sans"/>
                <a:cs typeface="PT Sans"/>
                <a:sym typeface="PT Sans"/>
              </a:rPr>
              <a:t>Total marks: 25 marks</a:t>
            </a:r>
          </a:p>
          <a:p>
            <a:pPr marL="374340" marR="0" lvl="0" indent="-374340" algn="l" rtl="0">
              <a:spcBef>
                <a:spcPts val="0"/>
              </a:spcBef>
              <a:spcAft>
                <a:spcPts val="0"/>
              </a:spcAft>
              <a:buClr>
                <a:srgbClr val="004B8D"/>
              </a:buClr>
              <a:buFont typeface="Arial"/>
              <a:buNone/>
            </a:pPr>
            <a:endParaRPr sz="2700" b="0" i="0" u="none" strike="noStrike" cap="none" baseline="0">
              <a:solidFill>
                <a:srgbClr val="004B8D"/>
              </a:solidFill>
              <a:latin typeface="PT Sans"/>
              <a:ea typeface="PT Sans"/>
              <a:cs typeface="PT Sans"/>
              <a:sym typeface="PT Sans"/>
            </a:endParaRPr>
          </a:p>
          <a:p>
            <a:pPr marL="374340" marR="0" lvl="0" indent="-374340" algn="l" rtl="0">
              <a:spcBef>
                <a:spcPts val="0"/>
              </a:spcBef>
              <a:spcAft>
                <a:spcPts val="0"/>
              </a:spcAft>
              <a:buClr>
                <a:srgbClr val="004B8D"/>
              </a:buClr>
              <a:buSzPct val="100000"/>
              <a:buFont typeface="Arial"/>
              <a:buChar char="•"/>
            </a:pPr>
            <a:r>
              <a:rPr lang="en-GB" sz="2700" b="0" i="0" u="none" strike="noStrike" cap="none" baseline="0">
                <a:solidFill>
                  <a:srgbClr val="004B8D"/>
                </a:solidFill>
                <a:latin typeface="PT Sans"/>
                <a:ea typeface="PT Sans"/>
                <a:cs typeface="PT Sans"/>
                <a:sym typeface="PT Sans"/>
              </a:rPr>
              <a:t>Word Limit is 2, 200 words.  </a:t>
            </a:r>
          </a:p>
          <a:p>
            <a:pPr marL="374340" marR="0" lvl="0" indent="-374340" algn="l" rtl="0">
              <a:spcBef>
                <a:spcPts val="0"/>
              </a:spcBef>
              <a:spcAft>
                <a:spcPts val="0"/>
              </a:spcAft>
              <a:buClr>
                <a:srgbClr val="004B8D"/>
              </a:buClr>
              <a:buSzPct val="100000"/>
              <a:buFont typeface="Arial"/>
              <a:buChar char="•"/>
            </a:pPr>
            <a:r>
              <a:rPr lang="en-GB" sz="2700" b="0" i="0" u="none" strike="noStrike" cap="none" baseline="0">
                <a:solidFill>
                  <a:srgbClr val="004B8D"/>
                </a:solidFill>
                <a:latin typeface="PT Sans"/>
                <a:ea typeface="PT Sans"/>
                <a:cs typeface="PT Sans"/>
                <a:sym typeface="PT Sans"/>
              </a:rPr>
              <a:t>Suggested word allocations:</a:t>
            </a:r>
          </a:p>
          <a:p>
            <a:pPr marL="757944" marR="0" lvl="1" indent="-389644" algn="l" rtl="0">
              <a:lnSpc>
                <a:spcPct val="100000"/>
              </a:lnSpc>
              <a:spcBef>
                <a:spcPts val="0"/>
              </a:spcBef>
              <a:spcAft>
                <a:spcPts val="0"/>
              </a:spcAft>
              <a:buClr>
                <a:srgbClr val="004B8D"/>
              </a:buClr>
              <a:buSzPct val="100000"/>
              <a:buFont typeface="Arial"/>
              <a:buChar char="•"/>
            </a:pPr>
            <a:r>
              <a:rPr lang="en-GB" sz="2300" b="0" i="0" u="none" strike="noStrike" cap="none" baseline="0">
                <a:solidFill>
                  <a:srgbClr val="004B8D"/>
                </a:solidFill>
                <a:latin typeface="PT Sans"/>
                <a:ea typeface="PT Sans"/>
                <a:cs typeface="PT Sans"/>
                <a:sym typeface="PT Sans"/>
              </a:rPr>
              <a:t>Section 1: 500 words</a:t>
            </a:r>
          </a:p>
          <a:p>
            <a:pPr marL="757944" marR="0" lvl="1" indent="-389644" algn="l" rtl="0">
              <a:lnSpc>
                <a:spcPct val="100000"/>
              </a:lnSpc>
              <a:spcBef>
                <a:spcPts val="0"/>
              </a:spcBef>
              <a:spcAft>
                <a:spcPts val="0"/>
              </a:spcAft>
              <a:buClr>
                <a:srgbClr val="004B8D"/>
              </a:buClr>
              <a:buSzPct val="100000"/>
              <a:buFont typeface="Arial"/>
              <a:buChar char="•"/>
            </a:pPr>
            <a:r>
              <a:rPr lang="en-GB" sz="2300" b="0" i="0" u="none" strike="noStrike" cap="none" baseline="0">
                <a:solidFill>
                  <a:srgbClr val="004B8D"/>
                </a:solidFill>
                <a:latin typeface="PT Sans"/>
                <a:ea typeface="PT Sans"/>
                <a:cs typeface="PT Sans"/>
                <a:sym typeface="PT Sans"/>
              </a:rPr>
              <a:t>Section 2: 1,300 words</a:t>
            </a:r>
          </a:p>
          <a:p>
            <a:pPr marL="757944" marR="0" lvl="1" indent="-389644" algn="l" rtl="0">
              <a:lnSpc>
                <a:spcPct val="100000"/>
              </a:lnSpc>
              <a:spcBef>
                <a:spcPts val="0"/>
              </a:spcBef>
              <a:spcAft>
                <a:spcPts val="0"/>
              </a:spcAft>
              <a:buClr>
                <a:srgbClr val="004B8D"/>
              </a:buClr>
              <a:buSzPct val="100000"/>
              <a:buFont typeface="Arial"/>
              <a:buChar char="•"/>
            </a:pPr>
            <a:r>
              <a:rPr lang="en-GB" sz="2300" b="0" i="0" u="none" strike="noStrike" cap="none" baseline="0">
                <a:solidFill>
                  <a:srgbClr val="004B8D"/>
                </a:solidFill>
                <a:latin typeface="PT Sans"/>
                <a:ea typeface="PT Sans"/>
                <a:cs typeface="PT Sans"/>
                <a:sym typeface="PT Sans"/>
              </a:rPr>
              <a:t>Section 3: 400 words</a:t>
            </a:r>
          </a:p>
          <a:p>
            <a:pPr marL="757944" marR="0" lvl="1" indent="-389644" algn="l" rtl="0">
              <a:lnSpc>
                <a:spcPct val="100000"/>
              </a:lnSpc>
              <a:spcBef>
                <a:spcPts val="0"/>
              </a:spcBef>
              <a:spcAft>
                <a:spcPts val="0"/>
              </a:spcAft>
              <a:buClr>
                <a:srgbClr val="004B8D"/>
              </a:buClr>
              <a:buSzPct val="100000"/>
              <a:buFont typeface="Arial"/>
              <a:buChar char="•"/>
            </a:pPr>
            <a:r>
              <a:rPr lang="en-GB" sz="2300" b="0" i="0" u="none" strike="noStrike" cap="none" baseline="0">
                <a:solidFill>
                  <a:srgbClr val="004B8D"/>
                </a:solidFill>
                <a:latin typeface="PT Sans"/>
                <a:ea typeface="PT Sans"/>
                <a:cs typeface="PT Sans"/>
                <a:sym typeface="PT Sans"/>
              </a:rPr>
              <a:t>Bibliography: Not applicable</a:t>
            </a:r>
          </a:p>
          <a:p>
            <a:pPr marL="378972" marR="0" lvl="1" indent="-10671" algn="l" rtl="0">
              <a:lnSpc>
                <a:spcPct val="100000"/>
              </a:lnSpc>
              <a:spcBef>
                <a:spcPts val="0"/>
              </a:spcBef>
              <a:spcAft>
                <a:spcPts val="0"/>
              </a:spcAft>
              <a:buClr>
                <a:srgbClr val="004B8D"/>
              </a:buClr>
              <a:buFont typeface="Arial"/>
              <a:buNone/>
            </a:pPr>
            <a:endParaRPr sz="2300" b="0" i="0" u="none" strike="noStrike" cap="none" baseline="0">
              <a:solidFill>
                <a:srgbClr val="004B8D"/>
              </a:solidFill>
              <a:latin typeface="PT Sans"/>
              <a:ea typeface="PT Sans"/>
              <a:cs typeface="PT Sans"/>
              <a:sym typeface="PT Sans"/>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1: To what extent did Hitler create a totalitarian system of government?</a:t>
            </a:r>
            <a:br>
              <a:rPr lang="en-US" b="1" dirty="0"/>
            </a:br>
            <a:endParaRPr lang="en-US" dirty="0"/>
          </a:p>
        </p:txBody>
      </p:sp>
      <p:sp>
        <p:nvSpPr>
          <p:cNvPr id="3" name="Text Placeholder 2"/>
          <p:cNvSpPr>
            <a:spLocks noGrp="1"/>
          </p:cNvSpPr>
          <p:nvPr>
            <p:ph type="body" idx="1"/>
          </p:nvPr>
        </p:nvSpPr>
        <p:spPr>
          <a:xfrm>
            <a:off x="0" y="1444295"/>
            <a:ext cx="9919494" cy="4861581"/>
          </a:xfrm>
        </p:spPr>
        <p:txBody>
          <a:bodyPr/>
          <a:lstStyle/>
          <a:p>
            <a:pPr>
              <a:buNone/>
            </a:pPr>
            <a:r>
              <a:rPr lang="en-US" b="1" dirty="0"/>
              <a:t>Moderator comments</a:t>
            </a:r>
          </a:p>
          <a:p>
            <a:r>
              <a:rPr lang="en-US" b="1" dirty="0"/>
              <a:t>Criterion A: 4 marks</a:t>
            </a:r>
          </a:p>
          <a:p>
            <a:r>
              <a:rPr lang="en-US" dirty="0"/>
              <a:t>The question for investigation has been clearly stated and it is appropriate. Two sources are identified. (The sources consist only of extracts which themselves appear to have been taken from Hite and Hinton, </a:t>
            </a:r>
            <a:r>
              <a:rPr lang="en-US" i="1" dirty="0"/>
              <a:t>Weimar Germany and Hitler</a:t>
            </a:r>
            <a:r>
              <a:rPr lang="en-US" dirty="0"/>
              <a:t>, which is a shame.) One source is primary. The value relates to its origin but not to its purpose or content and the explanation is not developed. There is repetition of “confusion” without identifying what is meant or how this is relevant to the research question. Limitations are more developed. It has been chosen as an example of the </a:t>
            </a:r>
            <a:r>
              <a:rPr lang="en-US" dirty="0" err="1"/>
              <a:t>Structuralist</a:t>
            </a:r>
            <a:r>
              <a:rPr lang="en-US" dirty="0"/>
              <a:t> viewpoint. Second source is secondary. The origin is not clearly addressed, for example there is no information about the author. The limitations are not fully explained and are little more than </a:t>
            </a:r>
            <a:r>
              <a:rPr lang="en-US" dirty="0" err="1"/>
              <a:t>generalisations</a:t>
            </a:r>
            <a:r>
              <a:rPr lang="en-US" dirty="0"/>
              <a:t>. It is chosen an example of the </a:t>
            </a:r>
            <a:r>
              <a:rPr lang="en-US" dirty="0" err="1"/>
              <a:t>Intentionalist</a:t>
            </a:r>
            <a:r>
              <a:rPr lang="en-US" dirty="0"/>
              <a:t> viewpoint. </a:t>
            </a:r>
          </a:p>
          <a:p>
            <a:r>
              <a:rPr lang="en-US" b="1" dirty="0"/>
              <a:t>Criterion B: 12 marks</a:t>
            </a:r>
          </a:p>
          <a:p>
            <a:r>
              <a:rPr lang="en-US" dirty="0"/>
              <a:t>This starts with an error, in that Hitler used the Enabling Act to merge the offices of Chancellor and President in 1934 and he became recognized leader of the Nazi party as early as 1921. There is no definition of “Totalitarian System of Government”. There is an attempt to describe the two viewpoints of Hitler’s rule, namely </a:t>
            </a:r>
            <a:r>
              <a:rPr lang="en-US" dirty="0" err="1"/>
              <a:t>Structuralist</a:t>
            </a:r>
            <a:r>
              <a:rPr lang="en-US" dirty="0"/>
              <a:t> and </a:t>
            </a:r>
            <a:r>
              <a:rPr lang="en-US" dirty="0" err="1"/>
              <a:t>Intentionalist</a:t>
            </a:r>
            <a:r>
              <a:rPr lang="en-US" dirty="0"/>
              <a:t>, then critical analysis of the two supported by examples, coming to the conclusion that Hitler’s rule should be seen as a mixture of the two as according to Ian Kershaw. The investigation is focused on the research question and clearly shows different perspectives with a reasoned conclusion. Some examples are given to support both viewpoints but more could have been given and at times the investigation is not developed. </a:t>
            </a:r>
          </a:p>
          <a:p>
            <a:r>
              <a:rPr lang="en-US" b="1" dirty="0"/>
              <a:t>Criterion C: 4 marks</a:t>
            </a:r>
          </a:p>
          <a:p>
            <a:r>
              <a:rPr lang="en-US" dirty="0"/>
              <a:t>The reflection is clearly focused on what the investigation highlighted to the student about the methods used by historians and challenges facing historians but not the limitations of methods. It is clearly focused on the rest of the investigation. </a:t>
            </a:r>
          </a:p>
          <a:p>
            <a:r>
              <a:rPr lang="en-US" dirty="0"/>
              <a:t>Total: 20 marks</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2: To what extent did World War II lead to women in the United States becoming permanent participants of the </a:t>
            </a:r>
            <a:r>
              <a:rPr lang="en-US" b="1" dirty="0" err="1"/>
              <a:t>labour</a:t>
            </a:r>
            <a:r>
              <a:rPr lang="en-US" b="1" dirty="0"/>
              <a:t> force?</a:t>
            </a:r>
            <a:br>
              <a:rPr lang="en-US" b="1" dirty="0"/>
            </a:br>
            <a:endParaRPr lang="en-US" dirty="0"/>
          </a:p>
        </p:txBody>
      </p:sp>
      <p:sp>
        <p:nvSpPr>
          <p:cNvPr id="3" name="Text Placeholder 2"/>
          <p:cNvSpPr>
            <a:spLocks noGrp="1"/>
          </p:cNvSpPr>
          <p:nvPr>
            <p:ph type="body" idx="1"/>
          </p:nvPr>
        </p:nvSpPr>
        <p:spPr/>
        <p:txBody>
          <a:bodyPr/>
          <a:lstStyle/>
          <a:p>
            <a:pPr>
              <a:buNone/>
            </a:pPr>
            <a:r>
              <a:rPr lang="en-US" b="1" dirty="0"/>
              <a:t>Moderator comments</a:t>
            </a:r>
          </a:p>
          <a:p>
            <a:r>
              <a:rPr lang="en-US" b="1" dirty="0"/>
              <a:t>Criterion A: 5 marks</a:t>
            </a:r>
          </a:p>
          <a:p>
            <a:r>
              <a:rPr lang="en-US" dirty="0"/>
              <a:t>The research question is clearly stated and appropriate with a clear explanation. The two sources a clearly identified and also are also appropriate and relevant. Source One is a secondary source. The value is related to the origin as well as the content, although the value in relation to its purpose is not entirely well explained. The limitations are related to the content and in a rather weak way to its origin. Source Two is a primary source. The value and imitations are linked to the content and origin. There is a clear explanation of the relevance of the sources to the investigation and an analysis and evaluation. </a:t>
            </a:r>
          </a:p>
          <a:p>
            <a:r>
              <a:rPr lang="en-US" b="1" dirty="0"/>
              <a:t>Criterion B: 13 marks</a:t>
            </a:r>
          </a:p>
          <a:p>
            <a:r>
              <a:rPr lang="en-US" dirty="0"/>
              <a:t>The investigation addresses two different viewpoints with a good use of statistics to show women’s incorporation into the workforce during the war. It would have been interesting to have more information on the women’s ages, marital status and sector of the economy. There is also a good use of statistics to show the number of women who left the workforce after the end of the war and the number of women workers in the period 1947-50s, showing long term trends. Reference is made to government plans to encourage women workers but this is not developed. The investigation comes to a reasoned conclusion consistent with the evidence and arguments. </a:t>
            </a:r>
          </a:p>
          <a:p>
            <a:r>
              <a:rPr lang="en-US" b="1" dirty="0"/>
              <a:t>Criterion C: 4 marks</a:t>
            </a:r>
          </a:p>
          <a:p>
            <a:r>
              <a:rPr lang="en-US" dirty="0"/>
              <a:t>This is very much a personal reflection but it does highlight the methods of historians and the challenges and limitations which they face. It is clearly and explicitly linked to the investigation. </a:t>
            </a:r>
          </a:p>
          <a:p>
            <a:r>
              <a:rPr lang="en-US" dirty="0"/>
              <a:t>Total: 22 marks</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3: How successful was Mao’s attempt to reassert his authority over the party through the Great Proletariat Cultural Revolution? (1959–1968)</a:t>
            </a:r>
            <a:br>
              <a:rPr lang="en-US" b="1" dirty="0"/>
            </a:br>
            <a:endParaRPr lang="en-US" dirty="0"/>
          </a:p>
        </p:txBody>
      </p:sp>
      <p:sp>
        <p:nvSpPr>
          <p:cNvPr id="3" name="Text Placeholder 2"/>
          <p:cNvSpPr>
            <a:spLocks noGrp="1"/>
          </p:cNvSpPr>
          <p:nvPr>
            <p:ph type="body" idx="1"/>
          </p:nvPr>
        </p:nvSpPr>
        <p:spPr/>
        <p:txBody>
          <a:bodyPr/>
          <a:lstStyle/>
          <a:p>
            <a:r>
              <a:rPr lang="en-US" b="1" dirty="0"/>
              <a:t>Moderator comments</a:t>
            </a:r>
          </a:p>
          <a:p>
            <a:r>
              <a:rPr lang="en-US" b="1" dirty="0"/>
              <a:t>Criterion A: 3 marks</a:t>
            </a:r>
          </a:p>
          <a:p>
            <a:r>
              <a:rPr lang="en-US" dirty="0"/>
              <a:t>An appropriate research question has been stated. There is an attempt at “scope” which was part of the previous syllabus’ requirements but not necessary here. There is also an attempt to show the relevance of the sources chosen. Source One is a primary source and the limitations and value are explained with reference to the origin, purpose and content but this is not developed and there is also some description of the source. The result of this speech is implicit. Source Two is a secondary source and the value of the book is seen because of the importance of the author. However, there is some contradiction here as the value is seen because the author can “draw on evidence from Chinese and Western sources” but then it is stated there is “limited access to Chinese archives”. This should have been made clearer. Therefore there is some analysis and evaluation of the two sources but reference to the value and limitations is limited. </a:t>
            </a:r>
          </a:p>
          <a:p>
            <a:r>
              <a:rPr lang="en-US" b="1" dirty="0"/>
              <a:t>Criterion B: 11 marks</a:t>
            </a:r>
          </a:p>
          <a:p>
            <a:r>
              <a:rPr lang="en-US" dirty="0"/>
              <a:t>The investigation is generally clear and well </a:t>
            </a:r>
            <a:r>
              <a:rPr lang="en-US" dirty="0" err="1"/>
              <a:t>organised</a:t>
            </a:r>
            <a:r>
              <a:rPr lang="en-US" dirty="0"/>
              <a:t> and shows the main ways Mao regained power, through control of the PLA, overturning the Beijing power base, developing a cult of personality and control of public communications. The response moves beyond description to include some critical analysis but this is not sustained. There is limited attempt to integrate the sources from criterion A with the analysis. However, evidence from a wide range of sources is used. There is no awareness of different perspectives. The investigation contains critical analysis in that it shows how each factor contributed to Mao’s reassertion of his power. There is a reasoned conclusion. </a:t>
            </a:r>
          </a:p>
          <a:p>
            <a:r>
              <a:rPr lang="en-US" b="1" dirty="0"/>
              <a:t>Criterion C: 2 marks</a:t>
            </a:r>
          </a:p>
          <a:p>
            <a:r>
              <a:rPr lang="en-US" dirty="0"/>
              <a:t>Here the connection between the reflection and the rest of the investigation is more or less implied. Except for the fact that the author had gathered information from many sources, studied many interpretations and formulated their own conclusion there are only general comments about bias which are not related to the investigation. This is a pity as, for example, one of the sources used is </a:t>
            </a:r>
            <a:r>
              <a:rPr lang="en-US" dirty="0" err="1"/>
              <a:t>Halliday</a:t>
            </a:r>
            <a:r>
              <a:rPr lang="en-US" dirty="0"/>
              <a:t> and Chang’s book, </a:t>
            </a:r>
            <a:r>
              <a:rPr lang="en-US" i="1" dirty="0"/>
              <a:t>Mao, the Untold Story </a:t>
            </a:r>
            <a:r>
              <a:rPr lang="en-US" dirty="0"/>
              <a:t>which is a good example of bias. </a:t>
            </a:r>
          </a:p>
          <a:p>
            <a:r>
              <a:rPr lang="en-US" dirty="0"/>
              <a:t>Total: 16 marks</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652964" y="234176"/>
            <a:ext cx="8811688" cy="789548"/>
          </a:xfrm>
          <a:prstGeom prst="rect">
            <a:avLst/>
          </a:prstGeom>
          <a:noFill/>
          <a:ln>
            <a:noFill/>
          </a:ln>
        </p:spPr>
        <p:txBody>
          <a:bodyPr lIns="0" tIns="0" rIns="0" bIns="0" anchor="ctr" anchorCtr="0">
            <a:noAutofit/>
          </a:bodyPr>
          <a:lstStyle/>
          <a:p>
            <a:pPr marL="0" marR="0" lvl="0" indent="0" algn="l" rtl="0">
              <a:spcBef>
                <a:spcPts val="0"/>
              </a:spcBef>
              <a:spcAft>
                <a:spcPts val="0"/>
              </a:spcAft>
              <a:buSzPct val="25000"/>
              <a:buNone/>
            </a:pPr>
            <a:r>
              <a:rPr lang="en-GB" sz="3400" b="1" i="0" u="none" strike="noStrike" cap="none" baseline="0">
                <a:solidFill>
                  <a:srgbClr val="1AB7EA"/>
                </a:solidFill>
                <a:latin typeface="PT Sans"/>
                <a:ea typeface="PT Sans"/>
                <a:cs typeface="PT Sans"/>
                <a:sym typeface="PT Sans"/>
              </a:rPr>
              <a:t>Internal Assessment</a:t>
            </a:r>
          </a:p>
        </p:txBody>
      </p:sp>
      <p:sp>
        <p:nvSpPr>
          <p:cNvPr id="59" name="Shape 59"/>
          <p:cNvSpPr txBox="1">
            <a:spLocks noGrp="1"/>
          </p:cNvSpPr>
          <p:nvPr>
            <p:ph type="body" idx="1"/>
          </p:nvPr>
        </p:nvSpPr>
        <p:spPr>
          <a:xfrm>
            <a:off x="652866" y="1237784"/>
            <a:ext cx="8811784" cy="4861581"/>
          </a:xfrm>
          <a:prstGeom prst="rect">
            <a:avLst/>
          </a:prstGeom>
          <a:noFill/>
          <a:ln>
            <a:noFill/>
          </a:ln>
        </p:spPr>
        <p:txBody>
          <a:bodyPr lIns="0" tIns="0" rIns="0" bIns="0" anchor="t" anchorCtr="0">
            <a:noAutofit/>
          </a:bodyPr>
          <a:lstStyle/>
          <a:p>
            <a:pPr marL="374340" marR="0" lvl="0" indent="-374340" algn="l" rtl="0">
              <a:spcBef>
                <a:spcPts val="0"/>
              </a:spcBef>
              <a:spcAft>
                <a:spcPts val="0"/>
              </a:spcAft>
              <a:buClr>
                <a:srgbClr val="004B8D"/>
              </a:buClr>
              <a:buSzPct val="100000"/>
              <a:buFont typeface="Arial"/>
              <a:buChar char="•"/>
            </a:pPr>
            <a:r>
              <a:rPr lang="en-GB" sz="2400" b="0" i="0" u="none" strike="noStrike" cap="none" baseline="0">
                <a:solidFill>
                  <a:srgbClr val="004B8D"/>
                </a:solidFill>
                <a:latin typeface="PT Sans"/>
                <a:ea typeface="PT Sans"/>
                <a:cs typeface="PT Sans"/>
                <a:sym typeface="PT Sans"/>
              </a:rPr>
              <a:t>Divided into three elements</a:t>
            </a:r>
          </a:p>
          <a:p>
            <a:pPr marL="757944" marR="0" lvl="1" indent="-389644" algn="l" rtl="0">
              <a:lnSpc>
                <a:spcPct val="100000"/>
              </a:lnSpc>
              <a:spcBef>
                <a:spcPts val="0"/>
              </a:spcBef>
              <a:spcAft>
                <a:spcPts val="0"/>
              </a:spcAft>
              <a:buClr>
                <a:srgbClr val="004B8D"/>
              </a:buClr>
              <a:buSzPct val="100000"/>
              <a:buFont typeface="Arial"/>
              <a:buChar char="•"/>
            </a:pPr>
            <a:r>
              <a:rPr lang="en-GB" sz="2300" b="0" i="0" u="none" strike="noStrike" cap="none" baseline="0">
                <a:solidFill>
                  <a:srgbClr val="004B8D"/>
                </a:solidFill>
                <a:latin typeface="PT Sans"/>
                <a:ea typeface="PT Sans"/>
                <a:cs typeface="PT Sans"/>
                <a:sym typeface="PT Sans"/>
              </a:rPr>
              <a:t>Identification and evaluation of sources (6 marks)</a:t>
            </a:r>
          </a:p>
          <a:p>
            <a:pPr marL="762050" marR="0" lvl="2" indent="368250" algn="l" rtl="0">
              <a:lnSpc>
                <a:spcPct val="90000"/>
              </a:lnSpc>
              <a:spcBef>
                <a:spcPts val="760"/>
              </a:spcBef>
              <a:spcAft>
                <a:spcPts val="0"/>
              </a:spcAft>
              <a:buClr>
                <a:srgbClr val="0B1F65"/>
              </a:buClr>
              <a:buSzPct val="100000"/>
              <a:buFont typeface="Arial"/>
              <a:buChar char="•"/>
            </a:pPr>
            <a:r>
              <a:rPr lang="en-GB" sz="1900" b="0" i="0" u="none" strike="noStrike" cap="none" baseline="0">
                <a:solidFill>
                  <a:srgbClr val="004B8D"/>
                </a:solidFill>
                <a:latin typeface="PT Sans"/>
                <a:ea typeface="PT Sans"/>
                <a:cs typeface="PT Sans"/>
                <a:sym typeface="PT Sans"/>
              </a:rPr>
              <a:t>Explicit statement of research question</a:t>
            </a:r>
          </a:p>
          <a:p>
            <a:pPr marL="762050" marR="0" lvl="2" indent="368250" algn="l" rtl="0">
              <a:lnSpc>
                <a:spcPct val="90000"/>
              </a:lnSpc>
              <a:spcBef>
                <a:spcPts val="760"/>
              </a:spcBef>
              <a:spcAft>
                <a:spcPts val="0"/>
              </a:spcAft>
              <a:buClr>
                <a:srgbClr val="0B1F65"/>
              </a:buClr>
              <a:buSzPct val="100000"/>
              <a:buFont typeface="Arial"/>
              <a:buChar char="•"/>
            </a:pPr>
            <a:r>
              <a:rPr lang="en-GB" sz="1900" b="0" i="0" u="none" strike="noStrike" cap="none" baseline="0">
                <a:solidFill>
                  <a:srgbClr val="004B8D"/>
                </a:solidFill>
                <a:latin typeface="PT Sans"/>
                <a:ea typeface="PT Sans"/>
                <a:cs typeface="PT Sans"/>
                <a:sym typeface="PT Sans"/>
              </a:rPr>
              <a:t>Evaluation of sources now includes origin, purpose and </a:t>
            </a:r>
            <a:r>
              <a:rPr lang="en-GB" sz="1900" b="1" i="1" u="none" strike="noStrike" cap="none" baseline="0">
                <a:solidFill>
                  <a:srgbClr val="004B8D"/>
                </a:solidFill>
                <a:latin typeface="PT Sans"/>
                <a:ea typeface="PT Sans"/>
                <a:cs typeface="PT Sans"/>
                <a:sym typeface="PT Sans"/>
              </a:rPr>
              <a:t>content</a:t>
            </a:r>
            <a:r>
              <a:rPr lang="en-GB" sz="1900" b="0" i="0" u="none" strike="noStrike" cap="none" baseline="0">
                <a:solidFill>
                  <a:srgbClr val="004B8D"/>
                </a:solidFill>
                <a:latin typeface="PT Sans"/>
                <a:ea typeface="PT Sans"/>
                <a:cs typeface="PT Sans"/>
                <a:sym typeface="PT Sans"/>
              </a:rPr>
              <a:t> to analyse their values and limitations</a:t>
            </a:r>
          </a:p>
          <a:p>
            <a:pPr marL="757944" marR="0" lvl="1" indent="-389644" algn="l" rtl="0">
              <a:lnSpc>
                <a:spcPct val="100000"/>
              </a:lnSpc>
              <a:spcBef>
                <a:spcPts val="0"/>
              </a:spcBef>
              <a:spcAft>
                <a:spcPts val="0"/>
              </a:spcAft>
              <a:buClr>
                <a:srgbClr val="004B8D"/>
              </a:buClr>
              <a:buSzPct val="100000"/>
              <a:buFont typeface="Arial"/>
              <a:buChar char="•"/>
            </a:pPr>
            <a:r>
              <a:rPr lang="en-GB" sz="2300" b="0" i="0" u="none" strike="noStrike" cap="none" baseline="0">
                <a:solidFill>
                  <a:srgbClr val="004B8D"/>
                </a:solidFill>
                <a:latin typeface="PT Sans"/>
                <a:ea typeface="PT Sans"/>
                <a:cs typeface="PT Sans"/>
                <a:sym typeface="PT Sans"/>
              </a:rPr>
              <a:t>Investigation (15 marks)</a:t>
            </a:r>
          </a:p>
          <a:p>
            <a:pPr marL="762050" marR="0" lvl="2" indent="368250" algn="l" rtl="0">
              <a:lnSpc>
                <a:spcPct val="90000"/>
              </a:lnSpc>
              <a:spcBef>
                <a:spcPts val="760"/>
              </a:spcBef>
              <a:spcAft>
                <a:spcPts val="0"/>
              </a:spcAft>
              <a:buClr>
                <a:srgbClr val="0B1F65"/>
              </a:buClr>
              <a:buSzPct val="100000"/>
              <a:buFont typeface="Arial"/>
              <a:buChar char="•"/>
            </a:pPr>
            <a:r>
              <a:rPr lang="en-GB" sz="1900" b="0" i="0" u="none" strike="noStrike" cap="none" baseline="0">
                <a:solidFill>
                  <a:srgbClr val="004B8D"/>
                </a:solidFill>
                <a:latin typeface="PT Sans"/>
                <a:ea typeface="PT Sans"/>
                <a:cs typeface="PT Sans"/>
                <a:sym typeface="PT Sans"/>
              </a:rPr>
              <a:t>Combines evidence with analysis</a:t>
            </a:r>
          </a:p>
          <a:p>
            <a:pPr marL="762050" marR="0" lvl="2" indent="368250" algn="l" rtl="0">
              <a:lnSpc>
                <a:spcPct val="90000"/>
              </a:lnSpc>
              <a:spcBef>
                <a:spcPts val="760"/>
              </a:spcBef>
              <a:spcAft>
                <a:spcPts val="0"/>
              </a:spcAft>
              <a:buClr>
                <a:srgbClr val="0B1F65"/>
              </a:buClr>
              <a:buSzPct val="100000"/>
              <a:buFont typeface="Arial"/>
              <a:buChar char="•"/>
            </a:pPr>
            <a:r>
              <a:rPr lang="en-GB" sz="1900" b="0" i="0" u="none" strike="noStrike" cap="none" baseline="0">
                <a:solidFill>
                  <a:srgbClr val="004B8D"/>
                </a:solidFill>
                <a:latin typeface="PT Sans"/>
                <a:ea typeface="PT Sans"/>
                <a:cs typeface="PT Sans"/>
                <a:sym typeface="PT Sans"/>
              </a:rPr>
              <a:t>Must provide a reasoned conclusion in this section</a:t>
            </a:r>
          </a:p>
          <a:p>
            <a:pPr marL="757944" marR="0" lvl="1" indent="-389644" algn="l" rtl="0">
              <a:lnSpc>
                <a:spcPct val="100000"/>
              </a:lnSpc>
              <a:spcBef>
                <a:spcPts val="0"/>
              </a:spcBef>
              <a:spcAft>
                <a:spcPts val="0"/>
              </a:spcAft>
              <a:buClr>
                <a:srgbClr val="004B8D"/>
              </a:buClr>
              <a:buSzPct val="100000"/>
              <a:buFont typeface="Arial"/>
              <a:buChar char="•"/>
            </a:pPr>
            <a:r>
              <a:rPr lang="en-GB" sz="2300" b="0" i="0" u="none" strike="noStrike" cap="none" baseline="0">
                <a:solidFill>
                  <a:srgbClr val="004B8D"/>
                </a:solidFill>
                <a:latin typeface="PT Sans"/>
                <a:ea typeface="PT Sans"/>
                <a:cs typeface="PT Sans"/>
                <a:sym typeface="PT Sans"/>
              </a:rPr>
              <a:t>Reflection (4 marks)</a:t>
            </a:r>
          </a:p>
          <a:p>
            <a:pPr marL="762050" marR="0" lvl="2" indent="368250" algn="l" rtl="0">
              <a:lnSpc>
                <a:spcPct val="90000"/>
              </a:lnSpc>
              <a:spcBef>
                <a:spcPts val="760"/>
              </a:spcBef>
              <a:spcAft>
                <a:spcPts val="0"/>
              </a:spcAft>
              <a:buClr>
                <a:srgbClr val="0B1F65"/>
              </a:buClr>
              <a:buSzPct val="100000"/>
              <a:buFont typeface="Arial"/>
              <a:buChar char="•"/>
            </a:pPr>
            <a:r>
              <a:rPr lang="en-GB" sz="1900" b="0" i="0" u="none" strike="noStrike" cap="none" baseline="0">
                <a:solidFill>
                  <a:srgbClr val="004B8D"/>
                </a:solidFill>
                <a:latin typeface="PT Sans"/>
                <a:ea typeface="PT Sans"/>
                <a:cs typeface="PT Sans"/>
                <a:sym typeface="PT Sans"/>
              </a:rPr>
              <a:t>Entirely new – use the Subject guide for specific details</a:t>
            </a:r>
          </a:p>
          <a:p>
            <a:pPr marL="374340" marR="0" lvl="0" indent="-374340" algn="l" rtl="0">
              <a:spcBef>
                <a:spcPts val="0"/>
              </a:spcBef>
              <a:spcAft>
                <a:spcPts val="0"/>
              </a:spcAft>
              <a:buClr>
                <a:srgbClr val="004B8D"/>
              </a:buClr>
              <a:buSzPct val="100000"/>
              <a:buFont typeface="Arial"/>
              <a:buChar char="•"/>
            </a:pPr>
            <a:r>
              <a:rPr lang="en-GB" sz="2800" b="0" i="0" u="none" strike="noStrike" cap="none" baseline="0">
                <a:solidFill>
                  <a:srgbClr val="004B8D"/>
                </a:solidFill>
                <a:latin typeface="PT Sans"/>
                <a:ea typeface="PT Sans"/>
                <a:cs typeface="PT Sans"/>
                <a:sym typeface="PT Sans"/>
              </a:rPr>
              <a:t>Bibliography/Referencing not awarded marks (still required)</a:t>
            </a:r>
          </a:p>
          <a:p>
            <a:pPr marL="374340" marR="0" lvl="0" indent="-374340" algn="l" rtl="0">
              <a:spcBef>
                <a:spcPts val="0"/>
              </a:spcBef>
              <a:spcAft>
                <a:spcPts val="0"/>
              </a:spcAft>
              <a:buClr>
                <a:srgbClr val="004B8D"/>
              </a:buClr>
              <a:buSzPct val="100000"/>
              <a:buFont typeface="Arial"/>
              <a:buChar char="•"/>
            </a:pPr>
            <a:r>
              <a:rPr lang="en-GB" sz="2800" b="0" i="0" u="none" strike="noStrike" cap="none" baseline="0">
                <a:solidFill>
                  <a:srgbClr val="004B8D"/>
                </a:solidFill>
                <a:latin typeface="PT Sans"/>
                <a:ea typeface="PT Sans"/>
                <a:cs typeface="PT Sans"/>
                <a:sym typeface="PT Sans"/>
              </a:rPr>
              <a:t>Word Limit 2,200</a:t>
            </a:r>
          </a:p>
          <a:p>
            <a:pPr marL="374340" marR="0" lvl="0" indent="-374340" algn="l" rtl="0">
              <a:spcBef>
                <a:spcPts val="0"/>
              </a:spcBef>
              <a:spcAft>
                <a:spcPts val="0"/>
              </a:spcAft>
              <a:buClr>
                <a:srgbClr val="004B8D"/>
              </a:buClr>
              <a:buSzPct val="100000"/>
              <a:buFont typeface="Arial"/>
              <a:buChar char="•"/>
            </a:pPr>
            <a:r>
              <a:rPr lang="en-GB" sz="2800" b="0" i="0" u="none" strike="noStrike" cap="none" baseline="0">
                <a:solidFill>
                  <a:srgbClr val="004B8D"/>
                </a:solidFill>
                <a:latin typeface="PT Sans"/>
                <a:ea typeface="PT Sans"/>
                <a:cs typeface="PT Sans"/>
                <a:sym typeface="PT Sans"/>
              </a:rPr>
              <a:t>IA assessment criteria and rubric – see subject guide pages 86-92</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4: Why did part of the extra-parliamentary movement see the need to form the Greens in 1980 in West Germany?</a:t>
            </a:r>
            <a:endParaRPr lang="en-US" dirty="0"/>
          </a:p>
        </p:txBody>
      </p:sp>
      <p:sp>
        <p:nvSpPr>
          <p:cNvPr id="3" name="Text Placeholder 2"/>
          <p:cNvSpPr>
            <a:spLocks noGrp="1"/>
          </p:cNvSpPr>
          <p:nvPr>
            <p:ph type="body" idx="1"/>
          </p:nvPr>
        </p:nvSpPr>
        <p:spPr/>
        <p:txBody>
          <a:bodyPr/>
          <a:lstStyle/>
          <a:p>
            <a:r>
              <a:rPr lang="en-US" b="1" dirty="0"/>
              <a:t>Moderator comments</a:t>
            </a:r>
          </a:p>
          <a:p>
            <a:r>
              <a:rPr lang="en-US" b="1" dirty="0"/>
              <a:t>Criterion A: 5 marks</a:t>
            </a:r>
          </a:p>
          <a:p>
            <a:r>
              <a:rPr lang="en-US" dirty="0"/>
              <a:t>This section starts with a justification for the choice of the research question which is not actually necessary. The research question itself is clearly stated and is appropriate, although the actual wording could have been clearer, </a:t>
            </a:r>
            <a:r>
              <a:rPr lang="en-US" dirty="0" err="1"/>
              <a:t>eg</a:t>
            </a:r>
            <a:r>
              <a:rPr lang="en-US" dirty="0"/>
              <a:t> why did local opposition to the policies of the mainstream political parties lead to the formation of the Greens as a political party within parliament? Two sources are identified and there is clear reference to their relevance to the research question. Source one is a website. The value and limitations are linked to the origin, purpose and content but this could have been more developed. Source Two, a book, is a more developed explanation of the value of this source with regards to its origin and content and there is a clear and detailed evaluation of the limitations of this source. </a:t>
            </a:r>
          </a:p>
          <a:p>
            <a:r>
              <a:rPr lang="en-US" b="1" dirty="0"/>
              <a:t>Criterion B: 13 marks</a:t>
            </a:r>
          </a:p>
          <a:p>
            <a:r>
              <a:rPr lang="en-US" dirty="0"/>
              <a:t>There is an awareness of different reasons for the formation of the Green Party. These are explained but not fully developed and there is no further reference. The growth of the citizen’s movement is clearly and carefully explained and </a:t>
            </a:r>
            <a:r>
              <a:rPr lang="en-US" dirty="0" err="1"/>
              <a:t>analysed</a:t>
            </a:r>
            <a:r>
              <a:rPr lang="en-US" dirty="0"/>
              <a:t>, together with the growth in importance of environmental issues which was not reflected in the policies of the existing political parties. Detailed explanation of the growth of environmental parties in state elections and finally in the Federal elections is shown with careful reference to a wide variety of sources, including the two which were identified in Section A. The investigation is clear, coherent and effectively </a:t>
            </a:r>
            <a:r>
              <a:rPr lang="en-US" dirty="0" err="1"/>
              <a:t>organised</a:t>
            </a:r>
            <a:r>
              <a:rPr lang="en-US" dirty="0"/>
              <a:t> but there needs to be more evaluation of different perspectives. The conclusion is consistent with the argument and evidence provided and is carefully reasoned. </a:t>
            </a:r>
          </a:p>
          <a:p>
            <a:r>
              <a:rPr lang="en-US" b="1" dirty="0"/>
              <a:t>Criterion C: 4 marks</a:t>
            </a:r>
          </a:p>
          <a:p>
            <a:r>
              <a:rPr lang="en-US" dirty="0"/>
              <a:t>This was clearly focused on the challenges and limitations facing a historian researching the origins of the Green Party in West Germany. The connection between the reflection and the research question is clear and explicit. The comments on researching in a democracy rather than an authoritarian state were interesting but perhaps not related to research in West Germany, rather than East Germany. </a:t>
            </a:r>
          </a:p>
          <a:p>
            <a:r>
              <a:rPr lang="en-US" dirty="0"/>
              <a:t>Total: 22 marks</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5: To what extent was Pieter Willem Botha an influence to the peaceful end of Apartheid?</a:t>
            </a:r>
            <a:br>
              <a:rPr lang="en-US" b="1" dirty="0"/>
            </a:br>
            <a:endParaRPr lang="en-US" dirty="0"/>
          </a:p>
        </p:txBody>
      </p:sp>
      <p:sp>
        <p:nvSpPr>
          <p:cNvPr id="3" name="Text Placeholder 2"/>
          <p:cNvSpPr>
            <a:spLocks noGrp="1"/>
          </p:cNvSpPr>
          <p:nvPr>
            <p:ph type="body" idx="1"/>
          </p:nvPr>
        </p:nvSpPr>
        <p:spPr>
          <a:xfrm>
            <a:off x="0" y="1038225"/>
            <a:ext cx="9690894" cy="4861581"/>
          </a:xfrm>
        </p:spPr>
        <p:txBody>
          <a:bodyPr/>
          <a:lstStyle/>
          <a:p>
            <a:r>
              <a:rPr lang="en-US" b="1" dirty="0"/>
              <a:t>Moderator comments</a:t>
            </a:r>
          </a:p>
          <a:p>
            <a:r>
              <a:rPr lang="en-US" b="1" dirty="0"/>
              <a:t>Criterion A: 4 marks</a:t>
            </a:r>
          </a:p>
          <a:p>
            <a:r>
              <a:rPr lang="en-US" dirty="0"/>
              <a:t>The research question is clearly stated. In the discussion of source one the discussion of origin is connected to value and limitations, although the response is unclear and difficult to follow in places. The connections between limitations and origin are weak, and although there is some discussion of value and limitations related to purpose and content these points are not developed. </a:t>
            </a:r>
          </a:p>
          <a:p>
            <a:r>
              <a:rPr lang="en-US" b="1" dirty="0"/>
              <a:t>Criterion B: 7 marks</a:t>
            </a:r>
          </a:p>
          <a:p>
            <a:r>
              <a:rPr lang="en-US" dirty="0"/>
              <a:t>This part of this IA moves beyond mere description, but the critical analysis lacks development and clarity. The investigation is under the word limit, and this is reflected in the lack of development of the analysis. There is a limited awareness of different perspectives. As this section progresses it appears to become more of a discussion as to whether Botha or </a:t>
            </a:r>
            <a:r>
              <a:rPr lang="en-US" dirty="0" err="1"/>
              <a:t>deKlerk</a:t>
            </a:r>
            <a:r>
              <a:rPr lang="en-US" dirty="0"/>
              <a:t> was more effective rather than keeping the focus on the question. </a:t>
            </a:r>
          </a:p>
          <a:p>
            <a:endParaRPr lang="en-US" dirty="0"/>
          </a:p>
          <a:p>
            <a:r>
              <a:rPr lang="en-US" b="1" dirty="0"/>
              <a:t>Please note:</a:t>
            </a:r>
            <a:r>
              <a:rPr lang="en-US" dirty="0"/>
              <a:t> This is an example of an IA where the investigation section is broken down into a series of sub-sections. It is perfectly acceptable for candidates to structure their investigation in this way if they wish to do so. It is not required to provide sub-headings but it can be a useful strategy, particularly for students who might otherwise struggle with how to structure this section of the task. It is also a strategy that some teachers may decide to encourage students to use in the planning stages of their investigation to provide additional support and scaffolding of the task, even if sub-headings are not then used in the final presentation of the investigation. </a:t>
            </a:r>
          </a:p>
          <a:p>
            <a:endParaRPr lang="en-US" dirty="0"/>
          </a:p>
          <a:p>
            <a:r>
              <a:rPr lang="en-US" b="1" dirty="0"/>
              <a:t>Criterion C: 2 marks</a:t>
            </a:r>
          </a:p>
          <a:p>
            <a:r>
              <a:rPr lang="en-US" dirty="0"/>
              <a:t>There is some reflection on the methods used by the historian. The student analyses the problems in assessing bias and value in a variety of sources, albeit simplistically. There is some very basic discussion of the challenges facing historians, although this is very weak and could have been developed far more effectively. The student does make a connection between the reflection and the rest of the investigation in places. </a:t>
            </a:r>
          </a:p>
          <a:p>
            <a:r>
              <a:rPr lang="en-US" dirty="0"/>
              <a:t>Total: 13 marks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652462" y="259972"/>
            <a:ext cx="8811688" cy="789548"/>
          </a:xfrm>
          <a:prstGeom prst="rect">
            <a:avLst/>
          </a:prstGeom>
          <a:noFill/>
          <a:ln>
            <a:noFill/>
          </a:ln>
        </p:spPr>
        <p:txBody>
          <a:bodyPr lIns="0" tIns="0" rIns="0" bIns="0" anchor="ctr" anchorCtr="0">
            <a:noAutofit/>
          </a:bodyPr>
          <a:lstStyle/>
          <a:p>
            <a:pPr marL="0" marR="0" lvl="0" indent="0" algn="l" rtl="0">
              <a:spcBef>
                <a:spcPts val="0"/>
              </a:spcBef>
              <a:spcAft>
                <a:spcPts val="0"/>
              </a:spcAft>
              <a:buSzPct val="25000"/>
              <a:buNone/>
            </a:pPr>
            <a:r>
              <a:rPr lang="en-GB" sz="3400" b="1" i="0" u="none" strike="noStrike" cap="none" baseline="0">
                <a:solidFill>
                  <a:srgbClr val="1AB7EA"/>
                </a:solidFill>
                <a:latin typeface="PT Sans"/>
                <a:ea typeface="PT Sans"/>
                <a:cs typeface="PT Sans"/>
                <a:sym typeface="PT Sans"/>
              </a:rPr>
              <a:t>The IA Task: Historical Investigation</a:t>
            </a:r>
          </a:p>
        </p:txBody>
      </p:sp>
      <p:sp>
        <p:nvSpPr>
          <p:cNvPr id="65" name="Shape 65"/>
          <p:cNvSpPr txBox="1">
            <a:spLocks noGrp="1"/>
          </p:cNvSpPr>
          <p:nvPr>
            <p:ph type="body" idx="1"/>
          </p:nvPr>
        </p:nvSpPr>
        <p:spPr>
          <a:xfrm>
            <a:off x="652462" y="1444625"/>
            <a:ext cx="8812211" cy="4860924"/>
          </a:xfrm>
          <a:prstGeom prst="rect">
            <a:avLst/>
          </a:prstGeom>
          <a:noFill/>
          <a:ln>
            <a:noFill/>
          </a:ln>
        </p:spPr>
        <p:txBody>
          <a:bodyPr lIns="0" tIns="0" rIns="0" bIns="0" anchor="t" anchorCtr="0">
            <a:noAutofit/>
          </a:bodyPr>
          <a:lstStyle/>
          <a:p>
            <a:pPr marL="374340" marR="0" lvl="0" indent="-374340" algn="l" rtl="0">
              <a:spcBef>
                <a:spcPts val="0"/>
              </a:spcBef>
              <a:spcAft>
                <a:spcPts val="0"/>
              </a:spcAft>
              <a:buClr>
                <a:srgbClr val="004B8D"/>
              </a:buClr>
              <a:buSzPct val="100000"/>
              <a:buFont typeface="Arial"/>
              <a:buChar char="•"/>
            </a:pPr>
            <a:r>
              <a:rPr lang="en-GB" sz="2700" b="0" i="0" u="none" strike="noStrike" cap="none" baseline="0">
                <a:solidFill>
                  <a:srgbClr val="004B8D"/>
                </a:solidFill>
                <a:latin typeface="PT Sans"/>
                <a:ea typeface="PT Sans"/>
                <a:cs typeface="PT Sans"/>
                <a:sym typeface="PT Sans"/>
              </a:rPr>
              <a:t>Three sections:</a:t>
            </a:r>
          </a:p>
          <a:p>
            <a:pPr marL="514350" marR="0" lvl="0" indent="-514350" algn="l" rtl="0">
              <a:spcBef>
                <a:spcPts val="0"/>
              </a:spcBef>
              <a:spcAft>
                <a:spcPts val="0"/>
              </a:spcAft>
              <a:buClr>
                <a:srgbClr val="004B8D"/>
              </a:buClr>
              <a:buSzPct val="100000"/>
              <a:buFont typeface="Arial"/>
              <a:buAutoNum type="arabicPeriod"/>
            </a:pPr>
            <a:r>
              <a:rPr lang="en-GB" sz="2700" b="0" i="0" u="none" strike="noStrike" cap="none" baseline="0">
                <a:solidFill>
                  <a:srgbClr val="004B8D"/>
                </a:solidFill>
                <a:latin typeface="PT Sans"/>
                <a:ea typeface="PT Sans"/>
                <a:cs typeface="PT Sans"/>
                <a:sym typeface="PT Sans"/>
              </a:rPr>
              <a:t>Identification and evaluation of sources</a:t>
            </a:r>
          </a:p>
          <a:p>
            <a:pPr marL="514350" marR="0" lvl="0" indent="-514350" algn="l" rtl="0">
              <a:spcBef>
                <a:spcPts val="0"/>
              </a:spcBef>
              <a:spcAft>
                <a:spcPts val="0"/>
              </a:spcAft>
              <a:buClr>
                <a:srgbClr val="004B8D"/>
              </a:buClr>
              <a:buSzPct val="100000"/>
              <a:buFont typeface="Arial"/>
              <a:buAutoNum type="arabicPeriod"/>
            </a:pPr>
            <a:r>
              <a:rPr lang="en-GB" sz="2700" b="0" i="0" u="none" strike="noStrike" cap="none" baseline="0">
                <a:solidFill>
                  <a:srgbClr val="004B8D"/>
                </a:solidFill>
                <a:latin typeface="PT Sans"/>
                <a:ea typeface="PT Sans"/>
                <a:cs typeface="PT Sans"/>
                <a:sym typeface="PT Sans"/>
              </a:rPr>
              <a:t>Investigation</a:t>
            </a:r>
          </a:p>
          <a:p>
            <a:pPr marL="514350" marR="0" lvl="0" indent="-514350" algn="l" rtl="0">
              <a:spcBef>
                <a:spcPts val="0"/>
              </a:spcBef>
              <a:spcAft>
                <a:spcPts val="0"/>
              </a:spcAft>
              <a:buClr>
                <a:srgbClr val="004B8D"/>
              </a:buClr>
              <a:buSzPct val="100000"/>
              <a:buFont typeface="Arial"/>
              <a:buAutoNum type="arabicPeriod"/>
            </a:pPr>
            <a:r>
              <a:rPr lang="en-GB" sz="2700" b="0" i="0" u="none" strike="noStrike" cap="none" baseline="0">
                <a:solidFill>
                  <a:srgbClr val="004B8D"/>
                </a:solidFill>
                <a:latin typeface="PT Sans"/>
                <a:ea typeface="PT Sans"/>
                <a:cs typeface="PT Sans"/>
                <a:sym typeface="PT Sans"/>
              </a:rPr>
              <a:t>Reflection</a:t>
            </a:r>
          </a:p>
          <a:p>
            <a:pPr marL="0" marR="0" lvl="0" indent="0" algn="l" rtl="0">
              <a:spcBef>
                <a:spcPts val="0"/>
              </a:spcBef>
              <a:spcAft>
                <a:spcPts val="0"/>
              </a:spcAft>
              <a:buClr>
                <a:srgbClr val="004B8D"/>
              </a:buClr>
              <a:buFont typeface="Arial"/>
              <a:buNone/>
            </a:pPr>
            <a:endParaRPr sz="2700" b="0" i="0" u="none" strike="noStrike" cap="none" baseline="0">
              <a:solidFill>
                <a:srgbClr val="004B8D"/>
              </a:solidFill>
              <a:latin typeface="PT Sans"/>
              <a:ea typeface="PT Sans"/>
              <a:cs typeface="PT Sans"/>
              <a:sym typeface="PT Sans"/>
            </a:endParaRPr>
          </a:p>
          <a:p>
            <a:pPr marL="374340" marR="0" lvl="0" indent="-374340" algn="l" rtl="0">
              <a:spcBef>
                <a:spcPts val="0"/>
              </a:spcBef>
              <a:spcAft>
                <a:spcPts val="0"/>
              </a:spcAft>
              <a:buClr>
                <a:srgbClr val="004B8D"/>
              </a:buClr>
              <a:buSzPct val="100000"/>
              <a:buFont typeface="Arial"/>
              <a:buChar char="•"/>
            </a:pPr>
            <a:r>
              <a:rPr lang="en-GB" sz="2700" b="0" i="0" u="none" strike="noStrike" cap="none" baseline="0">
                <a:solidFill>
                  <a:srgbClr val="004B8D"/>
                </a:solidFill>
                <a:latin typeface="PT Sans"/>
                <a:ea typeface="PT Sans"/>
                <a:cs typeface="PT Sans"/>
                <a:sym typeface="PT Sans"/>
              </a:rPr>
              <a:t>The topic must be historical and therefore cannot be on an event that has happened in the last 10 years</a:t>
            </a:r>
          </a:p>
          <a:p>
            <a:pPr marL="374340" marR="0" lvl="0" indent="-374340" algn="l" rtl="0">
              <a:spcBef>
                <a:spcPts val="0"/>
              </a:spcBef>
              <a:spcAft>
                <a:spcPts val="0"/>
              </a:spcAft>
              <a:buClr>
                <a:srgbClr val="004B8D"/>
              </a:buClr>
              <a:buSzPct val="100000"/>
              <a:buFont typeface="Arial"/>
              <a:buChar char="•"/>
            </a:pPr>
            <a:r>
              <a:rPr lang="en-GB" sz="2700" b="0" i="0" u="none" strike="noStrike" cap="none" baseline="0">
                <a:solidFill>
                  <a:srgbClr val="004B8D"/>
                </a:solidFill>
                <a:latin typeface="PT Sans"/>
                <a:ea typeface="PT Sans"/>
                <a:cs typeface="PT Sans"/>
                <a:sym typeface="PT Sans"/>
              </a:rPr>
              <a:t>Topic selection is free choice of student, but should be in consultation with teacher, and should ensure that there are sufficient resources available to support the investigation</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652462" y="431514"/>
            <a:ext cx="8811688" cy="789548"/>
          </a:xfrm>
          <a:prstGeom prst="rect">
            <a:avLst/>
          </a:prstGeom>
          <a:noFill/>
          <a:ln>
            <a:noFill/>
          </a:ln>
        </p:spPr>
        <p:txBody>
          <a:bodyPr lIns="0" tIns="0" rIns="0" bIns="0" anchor="ctr" anchorCtr="0">
            <a:noAutofit/>
          </a:bodyPr>
          <a:lstStyle/>
          <a:p>
            <a:pPr marL="0" marR="0" lvl="0" indent="0" algn="l" rtl="0">
              <a:spcBef>
                <a:spcPts val="0"/>
              </a:spcBef>
              <a:spcAft>
                <a:spcPts val="0"/>
              </a:spcAft>
              <a:buSzPct val="25000"/>
              <a:buNone/>
            </a:pPr>
            <a:r>
              <a:rPr lang="en-GB" sz="3400" b="1" i="0" u="none" strike="noStrike" cap="none" baseline="0">
                <a:solidFill>
                  <a:srgbClr val="1AB7EA"/>
                </a:solidFill>
                <a:latin typeface="PT Sans"/>
                <a:ea typeface="PT Sans"/>
                <a:cs typeface="PT Sans"/>
                <a:sym typeface="PT Sans"/>
              </a:rPr>
              <a:t>Section 1: Identification and evaluation of sources (6 marks)</a:t>
            </a:r>
          </a:p>
        </p:txBody>
      </p:sp>
      <p:sp>
        <p:nvSpPr>
          <p:cNvPr id="71" name="Shape 71"/>
          <p:cNvSpPr txBox="1">
            <a:spLocks noGrp="1"/>
          </p:cNvSpPr>
          <p:nvPr>
            <p:ph type="body" idx="1"/>
          </p:nvPr>
        </p:nvSpPr>
        <p:spPr>
          <a:xfrm>
            <a:off x="652462" y="1444625"/>
            <a:ext cx="8812211" cy="4860924"/>
          </a:xfrm>
          <a:prstGeom prst="rect">
            <a:avLst/>
          </a:prstGeom>
          <a:noFill/>
          <a:ln>
            <a:noFill/>
          </a:ln>
        </p:spPr>
        <p:txBody>
          <a:bodyPr lIns="0" tIns="0" rIns="0" bIns="0" anchor="t" anchorCtr="0">
            <a:noAutofit/>
          </a:bodyPr>
          <a:lstStyle/>
          <a:p>
            <a:pPr marL="374340" marR="0" lvl="0" indent="-374340" algn="l" rtl="0">
              <a:spcBef>
                <a:spcPts val="0"/>
              </a:spcBef>
              <a:spcAft>
                <a:spcPts val="0"/>
              </a:spcAft>
              <a:buClr>
                <a:srgbClr val="004B8D"/>
              </a:buClr>
              <a:buSzPct val="100000"/>
              <a:buFont typeface="Arial"/>
              <a:buChar char="•"/>
            </a:pPr>
            <a:r>
              <a:rPr lang="en-GB" sz="2700" b="0" i="0" u="none" strike="noStrike" cap="none" baseline="0">
                <a:solidFill>
                  <a:srgbClr val="004B8D"/>
                </a:solidFill>
                <a:latin typeface="PT Sans"/>
                <a:ea typeface="PT Sans"/>
                <a:cs typeface="PT Sans"/>
                <a:sym typeface="PT Sans"/>
              </a:rPr>
              <a:t>Requires students to analyse in detail two of the sources they will use in their investigation</a:t>
            </a:r>
          </a:p>
          <a:p>
            <a:pPr marL="374340" marR="0" lvl="0" indent="-374340" algn="l" rtl="0">
              <a:spcBef>
                <a:spcPts val="0"/>
              </a:spcBef>
              <a:spcAft>
                <a:spcPts val="0"/>
              </a:spcAft>
              <a:buClr>
                <a:srgbClr val="004B8D"/>
              </a:buClr>
              <a:buSzPct val="100000"/>
              <a:buFont typeface="Arial"/>
              <a:buChar char="•"/>
            </a:pPr>
            <a:r>
              <a:rPr lang="en-GB" sz="2700" b="0" i="0" u="none" strike="noStrike" cap="none" baseline="0">
                <a:solidFill>
                  <a:srgbClr val="004B8D"/>
                </a:solidFill>
                <a:latin typeface="PT Sans"/>
                <a:ea typeface="PT Sans"/>
                <a:cs typeface="PT Sans"/>
                <a:sym typeface="PT Sans"/>
              </a:rPr>
              <a:t>Sources can be either primary or secondary</a:t>
            </a:r>
          </a:p>
          <a:p>
            <a:pPr marL="374340" marR="0" lvl="0" indent="-374340" algn="l" rtl="0">
              <a:spcBef>
                <a:spcPts val="0"/>
              </a:spcBef>
              <a:spcAft>
                <a:spcPts val="0"/>
              </a:spcAft>
              <a:buClr>
                <a:srgbClr val="004B8D"/>
              </a:buClr>
              <a:buSzPct val="100000"/>
              <a:buFont typeface="Arial"/>
              <a:buChar char="•"/>
            </a:pPr>
            <a:r>
              <a:rPr lang="en-GB" sz="2700" b="0" i="0" u="none" strike="noStrike" cap="none" baseline="0">
                <a:solidFill>
                  <a:srgbClr val="004B8D"/>
                </a:solidFill>
                <a:latin typeface="PT Sans"/>
                <a:ea typeface="PT Sans"/>
                <a:cs typeface="PT Sans"/>
                <a:sym typeface="PT Sans"/>
              </a:rPr>
              <a:t>Students must:</a:t>
            </a:r>
          </a:p>
          <a:p>
            <a:pPr marL="514350" marR="0" lvl="0" indent="-514350" algn="l" rtl="0">
              <a:spcBef>
                <a:spcPts val="0"/>
              </a:spcBef>
              <a:spcAft>
                <a:spcPts val="0"/>
              </a:spcAft>
              <a:buClr>
                <a:srgbClr val="004B8D"/>
              </a:buClr>
              <a:buSzPct val="100000"/>
              <a:buFont typeface="Arial"/>
              <a:buAutoNum type="arabicPeriod"/>
            </a:pPr>
            <a:r>
              <a:rPr lang="en-GB" sz="2400" b="0" i="0" u="none" strike="noStrike" cap="none" baseline="0">
                <a:solidFill>
                  <a:srgbClr val="004B8D"/>
                </a:solidFill>
                <a:latin typeface="PT Sans"/>
                <a:ea typeface="PT Sans"/>
                <a:cs typeface="PT Sans"/>
                <a:sym typeface="PT Sans"/>
              </a:rPr>
              <a:t>Clearly state the question they have chosen to investigate (worded as a question)</a:t>
            </a:r>
          </a:p>
          <a:p>
            <a:pPr marL="514350" marR="0" lvl="0" indent="-514350" algn="l" rtl="0">
              <a:spcBef>
                <a:spcPts val="0"/>
              </a:spcBef>
              <a:spcAft>
                <a:spcPts val="0"/>
              </a:spcAft>
              <a:buClr>
                <a:srgbClr val="004B8D"/>
              </a:buClr>
              <a:buSzPct val="100000"/>
              <a:buFont typeface="Arial"/>
              <a:buAutoNum type="arabicPeriod"/>
            </a:pPr>
            <a:r>
              <a:rPr lang="en-GB" sz="2400" b="0" i="0" u="none" strike="noStrike" cap="none" baseline="0">
                <a:solidFill>
                  <a:srgbClr val="004B8D"/>
                </a:solidFill>
                <a:latin typeface="PT Sans"/>
                <a:ea typeface="PT Sans"/>
                <a:cs typeface="PT Sans"/>
                <a:sym typeface="PT Sans"/>
              </a:rPr>
              <a:t>Include a brief explanation of the nature of the two sources they have selected for detailed analysis, including an explanation of their relevance to the investigation</a:t>
            </a:r>
          </a:p>
          <a:p>
            <a:pPr marL="514350" marR="0" lvl="0" indent="-514350" algn="l" rtl="0">
              <a:spcBef>
                <a:spcPts val="0"/>
              </a:spcBef>
              <a:spcAft>
                <a:spcPts val="0"/>
              </a:spcAft>
              <a:buClr>
                <a:srgbClr val="004B8D"/>
              </a:buClr>
              <a:buSzPct val="100000"/>
              <a:buFont typeface="Arial"/>
              <a:buAutoNum type="arabicPeriod"/>
            </a:pPr>
            <a:r>
              <a:rPr lang="en-GB" sz="2400" b="0" i="0" u="none" strike="noStrike" cap="none" baseline="0">
                <a:solidFill>
                  <a:srgbClr val="004B8D"/>
                </a:solidFill>
                <a:latin typeface="PT Sans"/>
                <a:ea typeface="PT Sans"/>
                <a:cs typeface="PT Sans"/>
                <a:sym typeface="PT Sans"/>
              </a:rPr>
              <a:t>Analyse two sources in detail.  With reference to the origins, purpose and </a:t>
            </a:r>
            <a:r>
              <a:rPr lang="en-GB" sz="2400" b="1" i="1" u="none" strike="noStrike" cap="none" baseline="0">
                <a:solidFill>
                  <a:srgbClr val="004B8D"/>
                </a:solidFill>
                <a:latin typeface="PT Sans"/>
                <a:ea typeface="PT Sans"/>
                <a:cs typeface="PT Sans"/>
                <a:sym typeface="PT Sans"/>
              </a:rPr>
              <a:t>content</a:t>
            </a:r>
            <a:r>
              <a:rPr lang="en-GB" sz="2400" b="0" i="0" u="none" strike="noStrike" cap="none" baseline="0">
                <a:solidFill>
                  <a:srgbClr val="004B8D"/>
                </a:solidFill>
                <a:latin typeface="PT Sans"/>
                <a:ea typeface="PT Sans"/>
                <a:cs typeface="PT Sans"/>
                <a:sym typeface="PT Sans"/>
              </a:rPr>
              <a:t>, the student should analyse the value and limitations of the two sources in relation to the investigation</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to write Part 1 </a:t>
            </a:r>
            <a:br>
              <a:rPr lang="en-US" dirty="0"/>
            </a:br>
            <a:r>
              <a:rPr lang="en-US" dirty="0"/>
              <a:t>Historical Investigation</a:t>
            </a: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71" y="0"/>
            <a:ext cx="9076849" cy="1260475"/>
          </a:xfrm>
        </p:spPr>
        <p:txBody>
          <a:bodyPr/>
          <a:lstStyle/>
          <a:p>
            <a:r>
              <a:rPr lang="en-US" dirty="0"/>
              <a:t>To Begin</a:t>
            </a:r>
          </a:p>
        </p:txBody>
      </p:sp>
      <p:sp>
        <p:nvSpPr>
          <p:cNvPr id="3" name="Content Placeholder 2"/>
          <p:cNvSpPr>
            <a:spLocks noGrp="1"/>
          </p:cNvSpPr>
          <p:nvPr>
            <p:ph idx="1"/>
          </p:nvPr>
        </p:nvSpPr>
        <p:spPr>
          <a:xfrm>
            <a:off x="0" y="924348"/>
            <a:ext cx="10085388" cy="6638502"/>
          </a:xfrm>
        </p:spPr>
        <p:txBody>
          <a:bodyPr>
            <a:normAutofit/>
          </a:bodyPr>
          <a:lstStyle/>
          <a:p>
            <a:r>
              <a:rPr lang="en-US" dirty="0"/>
              <a:t>There needs to be 4 paragraphs.</a:t>
            </a:r>
          </a:p>
          <a:p>
            <a:pPr marL="1071327" lvl="1" indent="-567173">
              <a:buFont typeface="+mj-lt"/>
              <a:buAutoNum type="arabicPeriod"/>
            </a:pPr>
            <a:r>
              <a:rPr lang="en-US" dirty="0"/>
              <a:t>Introduction</a:t>
            </a:r>
          </a:p>
          <a:p>
            <a:pPr marL="1512462" lvl="2" indent="-567173"/>
            <a:r>
              <a:rPr lang="en-US" dirty="0"/>
              <a:t>Introduce your topic</a:t>
            </a:r>
          </a:p>
          <a:p>
            <a:pPr marL="2016616" lvl="3" indent="-567173"/>
            <a:r>
              <a:rPr lang="en-US" dirty="0"/>
              <a:t>Give some background knowledge </a:t>
            </a:r>
          </a:p>
          <a:p>
            <a:pPr marL="2016616" lvl="3" indent="-567173"/>
            <a:r>
              <a:rPr lang="en-US" dirty="0"/>
              <a:t>Lead up to the Topic Sentence</a:t>
            </a:r>
          </a:p>
          <a:p>
            <a:pPr marL="1512462" lvl="2" indent="-567173"/>
            <a:r>
              <a:rPr lang="en-US" dirty="0"/>
              <a:t>Topic Sentence needs to be in the form of a question</a:t>
            </a:r>
          </a:p>
          <a:p>
            <a:pPr marL="2016616" lvl="3" indent="-567173"/>
            <a:r>
              <a:rPr lang="en-US" dirty="0"/>
              <a:t>MUST BE THE LAST SENTENCE IN THE PARAGRAPH</a:t>
            </a:r>
          </a:p>
          <a:p>
            <a:pPr marL="1071327" lvl="1" indent="-567173">
              <a:buFont typeface="+mj-lt"/>
              <a:buAutoNum type="arabicPeriod"/>
            </a:pPr>
            <a:r>
              <a:rPr lang="en-US" dirty="0"/>
              <a:t>Clarification of Topic and Research</a:t>
            </a:r>
          </a:p>
          <a:p>
            <a:pPr marL="1512462" lvl="2" indent="-567173"/>
            <a:r>
              <a:rPr lang="en-US" dirty="0"/>
              <a:t>Begin by restating what your research topic is </a:t>
            </a:r>
          </a:p>
          <a:p>
            <a:pPr marL="2016616" lvl="3" indent="-567173"/>
            <a:r>
              <a:rPr lang="en-US" dirty="0"/>
              <a:t>Explain what you are researching to answer your question</a:t>
            </a:r>
          </a:p>
          <a:p>
            <a:pPr marL="1512462" lvl="2" indent="-567173"/>
            <a:r>
              <a:rPr lang="en-US" dirty="0"/>
              <a:t>Next you need to tell me what kind of sources you are using </a:t>
            </a:r>
          </a:p>
          <a:p>
            <a:pPr marL="2016616" lvl="3" indent="-567173"/>
            <a:r>
              <a:rPr lang="en-US" dirty="0"/>
              <a:t>“This investigation is conducted through a variety of sources ranging from… “   (ex. Books, websites, newspapers, etc)</a:t>
            </a:r>
          </a:p>
          <a:p>
            <a:pPr marL="1512462" lvl="2" indent="-567173"/>
            <a:r>
              <a:rPr lang="en-US" dirty="0"/>
              <a:t>Explain why the two sources that are evaluated are important. </a:t>
            </a:r>
          </a:p>
          <a:p>
            <a:pPr marL="1512462" lvl="2" indent="-567173"/>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of Sources</a:t>
            </a:r>
          </a:p>
        </p:txBody>
      </p:sp>
      <p:sp>
        <p:nvSpPr>
          <p:cNvPr id="3" name="Content Placeholder 2"/>
          <p:cNvSpPr>
            <a:spLocks noGrp="1"/>
          </p:cNvSpPr>
          <p:nvPr>
            <p:ph idx="1"/>
          </p:nvPr>
        </p:nvSpPr>
        <p:spPr>
          <a:xfrm>
            <a:off x="0" y="1344508"/>
            <a:ext cx="10085388" cy="6218343"/>
          </a:xfrm>
        </p:spPr>
        <p:txBody>
          <a:bodyPr>
            <a:normAutofit/>
          </a:bodyPr>
          <a:lstStyle/>
          <a:p>
            <a:r>
              <a:rPr lang="en-US" dirty="0"/>
              <a:t>Paragraphs 3 &amp; 4</a:t>
            </a:r>
          </a:p>
          <a:p>
            <a:r>
              <a:rPr lang="en-US" sz="3100" dirty="0"/>
              <a:t>Each paragraph is an evaluation of a separate source. </a:t>
            </a:r>
          </a:p>
          <a:p>
            <a:pPr lvl="1"/>
            <a:r>
              <a:rPr lang="en-US" dirty="0"/>
              <a:t>You need to evaluate the sources by explaining ,in order, their Origins, their Purpose, their Content, and the Values and Limitations. </a:t>
            </a:r>
          </a:p>
          <a:p>
            <a:pPr lvl="1"/>
            <a:r>
              <a:rPr lang="en-US" dirty="0"/>
              <a:t>OPCVL</a:t>
            </a:r>
          </a:p>
          <a:p>
            <a:pPr lvl="1"/>
            <a:r>
              <a:rPr lang="en-US" dirty="0"/>
              <a:t>You use the OPC to determine the V+L. </a:t>
            </a:r>
          </a:p>
          <a:p>
            <a:pPr lvl="2"/>
            <a:r>
              <a:rPr lang="en-US" dirty="0"/>
              <a:t>You must have at least 3 Values and Limitations for each source that is being evaluated. </a:t>
            </a:r>
          </a:p>
          <a:p>
            <a:pPr lvl="1"/>
            <a:r>
              <a:rPr lang="en-US" dirty="0"/>
              <a:t>You are basically explaining how your sources are useful for your research or not.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653060" y="654747"/>
            <a:ext cx="8811688" cy="789548"/>
          </a:xfrm>
          <a:prstGeom prst="rect">
            <a:avLst/>
          </a:prstGeom>
          <a:noFill/>
          <a:ln>
            <a:noFill/>
          </a:ln>
        </p:spPr>
        <p:txBody>
          <a:bodyPr lIns="0" tIns="0" rIns="0" bIns="0" anchor="ctr" anchorCtr="0">
            <a:noAutofit/>
          </a:bodyPr>
          <a:lstStyle/>
          <a:p>
            <a:pPr marL="0" marR="0" lvl="0" indent="0" algn="l" rtl="0">
              <a:spcBef>
                <a:spcPts val="0"/>
              </a:spcBef>
              <a:spcAft>
                <a:spcPts val="0"/>
              </a:spcAft>
              <a:buSzPct val="25000"/>
              <a:buNone/>
            </a:pPr>
            <a:r>
              <a:rPr lang="en-GB" sz="3400" b="1" i="0" u="none" strike="noStrike" cap="none" baseline="0">
                <a:solidFill>
                  <a:srgbClr val="1AB7EA"/>
                </a:solidFill>
                <a:latin typeface="PT Sans"/>
                <a:ea typeface="PT Sans"/>
                <a:cs typeface="PT Sans"/>
                <a:sym typeface="PT Sans"/>
              </a:rPr>
              <a:t>Section 2: Investigation (15 marks)</a:t>
            </a:r>
          </a:p>
        </p:txBody>
      </p:sp>
      <p:sp>
        <p:nvSpPr>
          <p:cNvPr id="78" name="Shape 78"/>
          <p:cNvSpPr txBox="1">
            <a:spLocks noGrp="1"/>
          </p:cNvSpPr>
          <p:nvPr>
            <p:ph type="body" idx="1"/>
          </p:nvPr>
        </p:nvSpPr>
        <p:spPr>
          <a:xfrm>
            <a:off x="652462" y="1444625"/>
            <a:ext cx="8812211" cy="4860924"/>
          </a:xfrm>
          <a:prstGeom prst="rect">
            <a:avLst/>
          </a:prstGeom>
          <a:noFill/>
          <a:ln>
            <a:noFill/>
          </a:ln>
        </p:spPr>
        <p:txBody>
          <a:bodyPr lIns="0" tIns="0" rIns="0" bIns="0" anchor="t" anchorCtr="0">
            <a:noAutofit/>
          </a:bodyPr>
          <a:lstStyle/>
          <a:p>
            <a:pPr marL="374340" marR="0" lvl="0" indent="-374340" algn="l" rtl="0">
              <a:spcBef>
                <a:spcPts val="0"/>
              </a:spcBef>
              <a:spcAft>
                <a:spcPts val="0"/>
              </a:spcAft>
              <a:buClr>
                <a:srgbClr val="004B8D"/>
              </a:buClr>
              <a:buSzPct val="100000"/>
              <a:buFont typeface="Arial"/>
              <a:buChar char="•"/>
            </a:pPr>
            <a:r>
              <a:rPr lang="en-GB" sz="2700" b="0" i="0" u="none" strike="noStrike" cap="none" baseline="0">
                <a:solidFill>
                  <a:srgbClr val="004B8D"/>
                </a:solidFill>
                <a:latin typeface="PT Sans"/>
                <a:ea typeface="PT Sans"/>
                <a:cs typeface="PT Sans"/>
                <a:sym typeface="PT Sans"/>
              </a:rPr>
              <a:t>Consists of the actual investigation</a:t>
            </a:r>
          </a:p>
          <a:p>
            <a:pPr marL="374340" marR="0" lvl="0" indent="-374340" algn="l" rtl="0">
              <a:spcBef>
                <a:spcPts val="0"/>
              </a:spcBef>
              <a:spcAft>
                <a:spcPts val="0"/>
              </a:spcAft>
              <a:buClr>
                <a:srgbClr val="004B8D"/>
              </a:buClr>
              <a:buSzPct val="100000"/>
              <a:buFont typeface="Arial"/>
              <a:buChar char="•"/>
            </a:pPr>
            <a:r>
              <a:rPr lang="en-GB" sz="2700" b="0" i="0" u="none" strike="noStrike" cap="none" baseline="0">
                <a:solidFill>
                  <a:srgbClr val="004B8D"/>
                </a:solidFill>
                <a:latin typeface="PT Sans"/>
                <a:ea typeface="PT Sans"/>
                <a:cs typeface="PT Sans"/>
                <a:sym typeface="PT Sans"/>
              </a:rPr>
              <a:t>Should be clearly and effectively organized</a:t>
            </a:r>
          </a:p>
          <a:p>
            <a:pPr marL="374340" marR="0" lvl="0" indent="-374340" algn="l" rtl="0">
              <a:spcBef>
                <a:spcPts val="0"/>
              </a:spcBef>
              <a:spcAft>
                <a:spcPts val="0"/>
              </a:spcAft>
              <a:buClr>
                <a:srgbClr val="004B8D"/>
              </a:buClr>
              <a:buSzPct val="100000"/>
              <a:buFont typeface="Arial"/>
              <a:buChar char="•"/>
            </a:pPr>
            <a:r>
              <a:rPr lang="en-GB" sz="2700" b="0" i="0" u="none" strike="noStrike" cap="none" baseline="0">
                <a:solidFill>
                  <a:srgbClr val="004B8D"/>
                </a:solidFill>
                <a:latin typeface="PT Sans"/>
                <a:ea typeface="PT Sans"/>
                <a:cs typeface="PT Sans"/>
                <a:sym typeface="PT Sans"/>
              </a:rPr>
              <a:t>There is no prescribed format</a:t>
            </a:r>
          </a:p>
          <a:p>
            <a:pPr marL="374340" marR="0" lvl="0" indent="-374340" algn="l" rtl="0">
              <a:spcBef>
                <a:spcPts val="0"/>
              </a:spcBef>
              <a:spcAft>
                <a:spcPts val="0"/>
              </a:spcAft>
              <a:buClr>
                <a:srgbClr val="004B8D"/>
              </a:buClr>
              <a:buSzPct val="100000"/>
              <a:buFont typeface="Arial"/>
              <a:buChar char="•"/>
            </a:pPr>
            <a:r>
              <a:rPr lang="en-GB" sz="2700" b="0" i="0" u="none" strike="noStrike" cap="none" baseline="0">
                <a:solidFill>
                  <a:srgbClr val="004B8D"/>
                </a:solidFill>
                <a:latin typeface="PT Sans"/>
                <a:ea typeface="PT Sans"/>
                <a:cs typeface="PT Sans"/>
                <a:sym typeface="PT Sans"/>
              </a:rPr>
              <a:t>It should contain critical analysis that is focused clearly on the question being investigation</a:t>
            </a:r>
          </a:p>
          <a:p>
            <a:pPr marL="374340" marR="0" lvl="0" indent="-374340" algn="l" rtl="0">
              <a:spcBef>
                <a:spcPts val="0"/>
              </a:spcBef>
              <a:spcAft>
                <a:spcPts val="0"/>
              </a:spcAft>
              <a:buClr>
                <a:srgbClr val="004B8D"/>
              </a:buClr>
              <a:buSzPct val="100000"/>
              <a:buFont typeface="Arial"/>
              <a:buChar char="•"/>
            </a:pPr>
            <a:r>
              <a:rPr lang="en-GB" sz="2700" b="0" i="0" u="none" strike="noStrike" cap="none" baseline="0">
                <a:solidFill>
                  <a:srgbClr val="004B8D"/>
                </a:solidFill>
                <a:latin typeface="PT Sans"/>
                <a:ea typeface="PT Sans"/>
                <a:cs typeface="PT Sans"/>
                <a:sym typeface="PT Sans"/>
              </a:rPr>
              <a:t>Should also </a:t>
            </a:r>
            <a:r>
              <a:rPr lang="en-GB" sz="2700" b="1" i="1" u="none" strike="noStrike" cap="none" baseline="0">
                <a:solidFill>
                  <a:srgbClr val="004B8D"/>
                </a:solidFill>
                <a:latin typeface="PT Sans"/>
                <a:ea typeface="PT Sans"/>
                <a:cs typeface="PT Sans"/>
                <a:sym typeface="PT Sans"/>
              </a:rPr>
              <a:t>include the conclusion </a:t>
            </a:r>
            <a:r>
              <a:rPr lang="en-GB" sz="2700" b="0" i="0" u="none" strike="noStrike" cap="none" baseline="0">
                <a:solidFill>
                  <a:srgbClr val="004B8D"/>
                </a:solidFill>
                <a:latin typeface="PT Sans"/>
                <a:ea typeface="PT Sans"/>
                <a:cs typeface="PT Sans"/>
                <a:sym typeface="PT Sans"/>
              </a:rPr>
              <a:t>that the student draws from their analysis</a:t>
            </a:r>
          </a:p>
          <a:p>
            <a:pPr marL="374340" marR="0" lvl="0" indent="-374340" algn="l" rtl="0">
              <a:spcBef>
                <a:spcPts val="0"/>
              </a:spcBef>
              <a:spcAft>
                <a:spcPts val="0"/>
              </a:spcAft>
              <a:buClr>
                <a:srgbClr val="004B8D"/>
              </a:buClr>
              <a:buSzPct val="100000"/>
              <a:buFont typeface="Arial"/>
              <a:buChar char="•"/>
            </a:pPr>
            <a:r>
              <a:rPr lang="en-GB" sz="2700" b="0" i="0" u="none" strike="noStrike" cap="none" baseline="0">
                <a:solidFill>
                  <a:srgbClr val="004B8D"/>
                </a:solidFill>
                <a:latin typeface="PT Sans"/>
                <a:ea typeface="PT Sans"/>
                <a:cs typeface="PT Sans"/>
                <a:sym typeface="PT Sans"/>
              </a:rPr>
              <a:t>Students should use a range of evidence to support their argument (primary, secondary or a mixture)</a:t>
            </a:r>
          </a:p>
          <a:p>
            <a:pPr marL="374340" marR="0" lvl="0" indent="-374340" algn="l" rtl="0">
              <a:spcBef>
                <a:spcPts val="0"/>
              </a:spcBef>
              <a:spcAft>
                <a:spcPts val="0"/>
              </a:spcAft>
              <a:buClr>
                <a:srgbClr val="004B8D"/>
              </a:buClr>
              <a:buSzPct val="100000"/>
              <a:buFont typeface="Arial"/>
              <a:buChar char="•"/>
            </a:pPr>
            <a:r>
              <a:rPr lang="en-GB" sz="2700" b="0" i="0" u="none" strike="noStrike" cap="none" baseline="0">
                <a:solidFill>
                  <a:srgbClr val="004B8D"/>
                </a:solidFill>
                <a:latin typeface="PT Sans"/>
                <a:ea typeface="PT Sans"/>
                <a:cs typeface="PT Sans"/>
                <a:sym typeface="PT Sans"/>
              </a:rPr>
              <a:t>To score above 6, must include an analytical component</a:t>
            </a:r>
          </a:p>
        </p:txBody>
      </p:sp>
    </p:spTree>
  </p:cSld>
  <p:clrMapOvr>
    <a:masterClrMapping/>
  </p:clrMapOvr>
  <p:transition spd="slow">
    <p:cut/>
  </p:transition>
</p:sld>
</file>

<file path=ppt/theme/theme1.xml><?xml version="1.0" encoding="utf-8"?>
<a:theme xmlns:a="http://schemas.openxmlformats.org/drawingml/2006/main" name="DP ppt template">
  <a:themeElements>
    <a:clrScheme name="01 BoozTemplate - BASIC TEMPLATE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1717</TotalTime>
  <Words>3423</Words>
  <Application>Microsoft Office PowerPoint</Application>
  <PresentationFormat>Custom</PresentationFormat>
  <Paragraphs>205</Paragraphs>
  <Slides>31</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Arial</vt:lpstr>
      <vt:lpstr>Calibri</vt:lpstr>
      <vt:lpstr>MyriadPro-Bold</vt:lpstr>
      <vt:lpstr>MyriadPro-Regular</vt:lpstr>
      <vt:lpstr>Noto Symbol</vt:lpstr>
      <vt:lpstr>PT Sans</vt:lpstr>
      <vt:lpstr>Quattrocento</vt:lpstr>
      <vt:lpstr>DP ppt template</vt:lpstr>
      <vt:lpstr>Office Theme</vt:lpstr>
      <vt:lpstr>PowerPoint Presentation</vt:lpstr>
      <vt:lpstr>Internal Assessment</vt:lpstr>
      <vt:lpstr>Internal Assessment</vt:lpstr>
      <vt:lpstr>The IA Task: Historical Investigation</vt:lpstr>
      <vt:lpstr>Section 1: Identification and evaluation of sources (6 marks)</vt:lpstr>
      <vt:lpstr>How to write Part 1  Historical Investigation</vt:lpstr>
      <vt:lpstr>To Begin</vt:lpstr>
      <vt:lpstr>Evaluation of Sources</vt:lpstr>
      <vt:lpstr>Section 2: Investigation (15 marks)</vt:lpstr>
      <vt:lpstr>PowerPoint Presentation</vt:lpstr>
      <vt:lpstr>PowerPoint Presentation</vt:lpstr>
      <vt:lpstr>Section 3: Reflection (4 marks)</vt:lpstr>
      <vt:lpstr>Section 2: Investigation This section of the internal assessment task consists of the actual investigation. </vt:lpstr>
      <vt:lpstr>The internal assessment task provides scope for a wide variety of different types of historical investigation, for example:  • a historical topic or theme using a variety of written sources or a variety of written and non-written sources • a historical topic based on fieldwork, for example, a museum, archeological site, battlefields, places of worship such as mosques or churches, historic buildings • a local history study. </vt:lpstr>
      <vt:lpstr>The investigation must be clearly and effectively organized.   While there is no prescribed format for how this section must be structured, it must contain critical analysis that is focused clearly on the question being investigated, and must also include the conclusion that the student draws from their analysis. </vt:lpstr>
      <vt:lpstr>In this section, students must use a range of evidence to support their argument.  Please note that students can use primary sources, secondary sources, or a mixture of the two.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1: To what extent did Hitler create a totalitarian system of government? </vt:lpstr>
      <vt:lpstr>Example 2: To what extent did World War II lead to women in the United States becoming permanent participants of the labour force? </vt:lpstr>
      <vt:lpstr>Example 3: How successful was Mao’s attempt to reassert his authority over the party through the Great Proletariat Cultural Revolution? (1959–1968) </vt:lpstr>
      <vt:lpstr>Example 4: Why did part of the extra-parliamentary movement see the need to form the Greens in 1980 in West Germany?</vt:lpstr>
      <vt:lpstr>Example 5: To what extent was Pieter Willem Botha an influence to the peaceful end of Apartheid?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Megan Wingfield</dc:creator>
  <cp:lastModifiedBy>Andrew Rowe</cp:lastModifiedBy>
  <cp:revision>155</cp:revision>
  <dcterms:modified xsi:type="dcterms:W3CDTF">2017-11-28T19:54:45Z</dcterms:modified>
</cp:coreProperties>
</file>